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2"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5143500" cx="9144000"/>
  <p:notesSz cx="6858000" cy="9144000"/>
  <p:embeddedFontLst>
    <p:embeddedFont>
      <p:font typeface="Permanent Marker"/>
      <p:regular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18" Type="http://schemas.openxmlformats.org/officeDocument/2006/relationships/font" Target="fonts/PermanentMarker-regular.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wrap="square" tIns="91425"/>
          <a:lstStyle>
            <a:lvl1pPr lvl="0">
              <a:spcBef>
                <a:spcPts val="0"/>
              </a:spcBef>
              <a:buSzPct val="127272"/>
              <a:buChar char="●"/>
              <a:defRPr sz="1100"/>
            </a:lvl1pPr>
            <a:lvl2pPr lvl="1">
              <a:spcBef>
                <a:spcPts val="0"/>
              </a:spcBef>
              <a:buSzPct val="127272"/>
              <a:buChar char="○"/>
              <a:defRPr sz="1100"/>
            </a:lvl2pPr>
            <a:lvl3pPr lvl="2">
              <a:spcBef>
                <a:spcPts val="0"/>
              </a:spcBef>
              <a:buSzPct val="127272"/>
              <a:buChar char="■"/>
              <a:defRPr sz="1100"/>
            </a:lvl3pPr>
            <a:lvl4pPr lvl="3">
              <a:spcBef>
                <a:spcPts val="0"/>
              </a:spcBef>
              <a:buSzPct val="127272"/>
              <a:buChar char="●"/>
              <a:defRPr sz="1100"/>
            </a:lvl4pPr>
            <a:lvl5pPr lvl="4">
              <a:spcBef>
                <a:spcPts val="0"/>
              </a:spcBef>
              <a:buSzPct val="127272"/>
              <a:buChar char="○"/>
              <a:defRPr sz="1100"/>
            </a:lvl5pPr>
            <a:lvl6pPr lvl="5">
              <a:spcBef>
                <a:spcPts val="0"/>
              </a:spcBef>
              <a:buSzPct val="127272"/>
              <a:buChar char="■"/>
              <a:defRPr sz="1100"/>
            </a:lvl6pPr>
            <a:lvl7pPr lvl="6">
              <a:spcBef>
                <a:spcPts val="0"/>
              </a:spcBef>
              <a:buSzPct val="127272"/>
              <a:buChar char="●"/>
              <a:defRPr sz="1100"/>
            </a:lvl7pPr>
            <a:lvl8pPr lvl="7">
              <a:spcBef>
                <a:spcPts val="0"/>
              </a:spcBef>
              <a:buSzPct val="127272"/>
              <a:buChar char="○"/>
              <a:defRPr sz="1100"/>
            </a:lvl8pPr>
            <a:lvl9pPr lvl="8">
              <a:spcBef>
                <a:spcPts val="0"/>
              </a:spcBef>
              <a:buSzPct val="127272"/>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 name="Shape 59"/>
        <p:cNvGrpSpPr/>
        <p:nvPr/>
      </p:nvGrpSpPr>
      <p:grpSpPr>
        <a:xfrm>
          <a:off x="0" y="0"/>
          <a:ext cx="0" cy="0"/>
          <a:chOff x="0" y="0"/>
          <a:chExt cx="0" cy="0"/>
        </a:xfrm>
      </p:grpSpPr>
      <p:sp>
        <p:nvSpPr>
          <p:cNvPr id="60" name="Shape 6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1" name="Shape 6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 name="Shape 65"/>
        <p:cNvGrpSpPr/>
        <p:nvPr/>
      </p:nvGrpSpPr>
      <p:grpSpPr>
        <a:xfrm>
          <a:off x="0" y="0"/>
          <a:ext cx="0" cy="0"/>
          <a:chOff x="0" y="0"/>
          <a:chExt cx="0" cy="0"/>
        </a:xfrm>
      </p:grpSpPr>
      <p:sp>
        <p:nvSpPr>
          <p:cNvPr id="66" name="Shape 6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7" name="Shape 6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 name="Shape 71"/>
        <p:cNvGrpSpPr/>
        <p:nvPr/>
      </p:nvGrpSpPr>
      <p:grpSpPr>
        <a:xfrm>
          <a:off x="0" y="0"/>
          <a:ext cx="0" cy="0"/>
          <a:chOff x="0" y="0"/>
          <a:chExt cx="0" cy="0"/>
        </a:xfrm>
      </p:grpSpPr>
      <p:sp>
        <p:nvSpPr>
          <p:cNvPr id="72" name="Shape 7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3" name="Shape 7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Shape 8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3" name="Shape 8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Shape 8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9" name="Shape 8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Shape 9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6" name="Shape 9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 name="Shape 101"/>
        <p:cNvGrpSpPr/>
        <p:nvPr/>
      </p:nvGrpSpPr>
      <p:grpSpPr>
        <a:xfrm>
          <a:off x="0" y="0"/>
          <a:ext cx="0" cy="0"/>
          <a:chOff x="0" y="0"/>
          <a:chExt cx="0" cy="0"/>
        </a:xfrm>
      </p:grpSpPr>
      <p:sp>
        <p:nvSpPr>
          <p:cNvPr id="102" name="Shape 10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3" name="Shape 10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Shape 11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3" name="Shape 11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Shape 11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0" name="Shape 12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Shape 12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7" name="Shape 12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 name="Shape 135"/>
        <p:cNvGrpSpPr/>
        <p:nvPr/>
      </p:nvGrpSpPr>
      <p:grpSpPr>
        <a:xfrm>
          <a:off x="0" y="0"/>
          <a:ext cx="0" cy="0"/>
          <a:chOff x="0" y="0"/>
          <a:chExt cx="0" cy="0"/>
        </a:xfrm>
      </p:grpSpPr>
      <p:sp>
        <p:nvSpPr>
          <p:cNvPr id="136" name="Shape 13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7" name="Shape 13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Shape 14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3" name="Shape 14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Shape 15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3" name="Shape 15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rIns="91425" wrap="square"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rIns="91425" wrap="square"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rIns="91425" wrap="square"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rIns="91425" wrap="square"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wrap="square"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anchorCtr="0" anchor="ctr" bIns="91425" lIns="91425" rIns="91425" wrap="square" tIns="91425">
            <a:noAutofit/>
          </a:bodyPr>
          <a:lstStyle/>
          <a:p>
            <a:pPr lvl="0">
              <a:spcBef>
                <a:spcPts val="0"/>
              </a:spcBef>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rIns="91425" wrap="square"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075"/>
            <a:ext cx="3837000" cy="3695100"/>
          </a:xfrm>
          <a:prstGeom prst="rect">
            <a:avLst/>
          </a:prstGeom>
        </p:spPr>
        <p:txBody>
          <a:bodyPr anchorCtr="0" anchor="ctr"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wrap="square"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600" cy="1963500"/>
          </a:xfrm>
          <a:prstGeom prst="rect">
            <a:avLst/>
          </a:prstGeom>
        </p:spPr>
        <p:txBody>
          <a:bodyPr anchorCtr="0" anchor="b" bIns="91425" lIns="91425" rIns="91425" wrap="square"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600" cy="1300800"/>
          </a:xfrm>
          <a:prstGeom prst="rect">
            <a:avLst/>
          </a:prstGeom>
        </p:spPr>
        <p:txBody>
          <a:bodyPr anchorCtr="0" anchor="t" bIns="91425" lIns="91425" rIns="91425" wrap="square"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50" name="Shape 50"/>
        <p:cNvGrpSpPr/>
        <p:nvPr/>
      </p:nvGrpSpPr>
      <p:grpSpPr>
        <a:xfrm>
          <a:off x="0" y="0"/>
          <a:ext cx="0" cy="0"/>
          <a:chOff x="0" y="0"/>
          <a:chExt cx="0" cy="0"/>
        </a:xfrm>
      </p:grpSpPr>
      <p:sp>
        <p:nvSpPr>
          <p:cNvPr id="51" name="Shape 51"/>
          <p:cNvSpPr txBox="1"/>
          <p:nvPr>
            <p:ph type="title"/>
          </p:nvPr>
        </p:nvSpPr>
        <p:spPr>
          <a:xfrm>
            <a:off x="892969" y="1366242"/>
            <a:ext cx="7358100" cy="1239000"/>
          </a:xfrm>
          <a:prstGeom prst="rect">
            <a:avLst/>
          </a:prstGeom>
          <a:noFill/>
          <a:ln>
            <a:noFill/>
          </a:ln>
        </p:spPr>
        <p:txBody>
          <a:bodyPr anchorCtr="0" anchor="b" bIns="58925" lIns="58925" rIns="58925" wrap="square" tIns="58925"/>
          <a:lstStyle>
            <a:lvl1pPr indent="0" lvl="0"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1pPr>
            <a:lvl2pPr indent="0" lvl="1"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2pPr>
            <a:lvl3pPr indent="0" lvl="2"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3pPr>
            <a:lvl4pPr indent="0" lvl="3"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4pPr>
            <a:lvl5pPr indent="0" lvl="4"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5pPr>
            <a:lvl6pPr indent="0" lvl="5" marL="292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6pPr>
            <a:lvl7pPr indent="0" lvl="6" marL="5842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7pPr>
            <a:lvl8pPr indent="0" lvl="7" marL="8890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8pPr>
            <a:lvl9pPr indent="0" lvl="8" marL="1181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9pPr>
          </a:lstStyle>
          <a:p/>
        </p:txBody>
      </p:sp>
      <p:sp>
        <p:nvSpPr>
          <p:cNvPr id="52" name="Shape 52"/>
          <p:cNvSpPr txBox="1"/>
          <p:nvPr>
            <p:ph idx="1" type="body"/>
          </p:nvPr>
        </p:nvSpPr>
        <p:spPr>
          <a:xfrm>
            <a:off x="892969" y="2625328"/>
            <a:ext cx="7358100" cy="703200"/>
          </a:xfrm>
          <a:prstGeom prst="rect">
            <a:avLst/>
          </a:prstGeom>
          <a:noFill/>
          <a:ln>
            <a:noFill/>
          </a:ln>
        </p:spPr>
        <p:txBody>
          <a:bodyPr anchorCtr="0" anchor="t" bIns="58925" lIns="58925" rIns="58925" wrap="square" tIns="58925"/>
          <a:lstStyle>
            <a:lvl1pPr indent="0" lvl="0" marL="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1pPr>
            <a:lvl2pPr indent="0" lvl="1"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2pPr>
            <a:lvl3pPr indent="0" lvl="2"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3pPr>
            <a:lvl4pPr indent="0" lvl="3"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4pPr>
            <a:lvl5pPr indent="0" lvl="4"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5pPr>
            <a:lvl6pPr indent="0" lvl="5"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6pPr>
            <a:lvl7pPr indent="0" lvl="6"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7pPr>
            <a:lvl8pPr indent="0" lvl="7"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8pPr>
            <a:lvl9pPr indent="0" lvl="8"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1">
    <p:spTree>
      <p:nvGrpSpPr>
        <p:cNvPr id="53" name="Shape 53"/>
        <p:cNvGrpSpPr/>
        <p:nvPr/>
      </p:nvGrpSpPr>
      <p:grpSpPr>
        <a:xfrm>
          <a:off x="0" y="0"/>
          <a:ext cx="0" cy="0"/>
          <a:chOff x="0" y="0"/>
          <a:chExt cx="0" cy="0"/>
        </a:xfrm>
      </p:grpSpPr>
      <p:sp>
        <p:nvSpPr>
          <p:cNvPr id="54" name="Shape 54"/>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9pPr>
          </a:lstStyle>
          <a:p/>
        </p:txBody>
      </p:sp>
      <p:sp>
        <p:nvSpPr>
          <p:cNvPr id="55" name="Shape 55"/>
          <p:cNvSpPr txBox="1"/>
          <p:nvPr>
            <p:ph idx="1" type="body"/>
          </p:nvPr>
        </p:nvSpPr>
        <p:spPr>
          <a:xfrm>
            <a:off x="892969" y="1567160"/>
            <a:ext cx="34827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2">
    <p:spTree>
      <p:nvGrpSpPr>
        <p:cNvPr id="56" name="Shape 56"/>
        <p:cNvGrpSpPr/>
        <p:nvPr/>
      </p:nvGrpSpPr>
      <p:grpSpPr>
        <a:xfrm>
          <a:off x="0" y="0"/>
          <a:ext cx="0" cy="0"/>
          <a:chOff x="0" y="0"/>
          <a:chExt cx="0" cy="0"/>
        </a:xfrm>
      </p:grpSpPr>
      <p:sp>
        <p:nvSpPr>
          <p:cNvPr id="57" name="Shape 57"/>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9pPr>
          </a:lstStyle>
          <a:p/>
        </p:txBody>
      </p:sp>
      <p:sp>
        <p:nvSpPr>
          <p:cNvPr id="58" name="Shape 58"/>
          <p:cNvSpPr txBox="1"/>
          <p:nvPr>
            <p:ph idx="1" type="body"/>
          </p:nvPr>
        </p:nvSpPr>
        <p:spPr>
          <a:xfrm>
            <a:off x="892969" y="1567160"/>
            <a:ext cx="73581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wrap="square"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wrap="square" tIns="91425"/>
          <a:lstStyle>
            <a:lvl1pPr lvl="0">
              <a:lnSpc>
                <a:spcPct val="115000"/>
              </a:lnSpc>
              <a:spcBef>
                <a:spcPts val="0"/>
              </a:spcBef>
              <a:spcAft>
                <a:spcPts val="1600"/>
              </a:spcAft>
              <a:buClr>
                <a:schemeClr val="dk2"/>
              </a:buClr>
              <a:buSzPct val="100000"/>
              <a:buChar char="●"/>
              <a:defRPr sz="1800">
                <a:solidFill>
                  <a:schemeClr val="dk2"/>
                </a:solidFill>
              </a:defRPr>
            </a:lvl1pPr>
            <a:lvl2pPr lvl="1">
              <a:lnSpc>
                <a:spcPct val="115000"/>
              </a:lnSpc>
              <a:spcBef>
                <a:spcPts val="0"/>
              </a:spcBef>
              <a:spcAft>
                <a:spcPts val="1600"/>
              </a:spcAft>
              <a:buClr>
                <a:schemeClr val="dk2"/>
              </a:buClr>
              <a:buChar char="○"/>
              <a:defRPr>
                <a:solidFill>
                  <a:schemeClr val="dk2"/>
                </a:solidFill>
              </a:defRPr>
            </a:lvl2pPr>
            <a:lvl3pPr lvl="2">
              <a:lnSpc>
                <a:spcPct val="115000"/>
              </a:lnSpc>
              <a:spcBef>
                <a:spcPts val="0"/>
              </a:spcBef>
              <a:spcAft>
                <a:spcPts val="1600"/>
              </a:spcAft>
              <a:buClr>
                <a:schemeClr val="dk2"/>
              </a:buClr>
              <a:buChar char="■"/>
              <a:defRPr>
                <a:solidFill>
                  <a:schemeClr val="dk2"/>
                </a:solidFill>
              </a:defRPr>
            </a:lvl3pPr>
            <a:lvl4pPr lvl="3">
              <a:lnSpc>
                <a:spcPct val="115000"/>
              </a:lnSpc>
              <a:spcBef>
                <a:spcPts val="0"/>
              </a:spcBef>
              <a:spcAft>
                <a:spcPts val="1600"/>
              </a:spcAft>
              <a:buClr>
                <a:schemeClr val="dk2"/>
              </a:buClr>
              <a:buChar char="●"/>
              <a:defRPr>
                <a:solidFill>
                  <a:schemeClr val="dk2"/>
                </a:solidFill>
              </a:defRPr>
            </a:lvl4pPr>
            <a:lvl5pPr lvl="4">
              <a:lnSpc>
                <a:spcPct val="115000"/>
              </a:lnSpc>
              <a:spcBef>
                <a:spcPts val="0"/>
              </a:spcBef>
              <a:spcAft>
                <a:spcPts val="1600"/>
              </a:spcAft>
              <a:buClr>
                <a:schemeClr val="dk2"/>
              </a:buClr>
              <a:buChar char="○"/>
              <a:defRPr>
                <a:solidFill>
                  <a:schemeClr val="dk2"/>
                </a:solidFill>
              </a:defRPr>
            </a:lvl5pPr>
            <a:lvl6pPr lvl="5">
              <a:lnSpc>
                <a:spcPct val="115000"/>
              </a:lnSpc>
              <a:spcBef>
                <a:spcPts val="0"/>
              </a:spcBef>
              <a:spcAft>
                <a:spcPts val="1600"/>
              </a:spcAft>
              <a:buClr>
                <a:schemeClr val="dk2"/>
              </a:buClr>
              <a:buChar char="■"/>
              <a:defRPr>
                <a:solidFill>
                  <a:schemeClr val="dk2"/>
                </a:solidFill>
              </a:defRPr>
            </a:lvl6pPr>
            <a:lvl7pPr lvl="6">
              <a:lnSpc>
                <a:spcPct val="115000"/>
              </a:lnSpc>
              <a:spcBef>
                <a:spcPts val="0"/>
              </a:spcBef>
              <a:spcAft>
                <a:spcPts val="1600"/>
              </a:spcAft>
              <a:buClr>
                <a:schemeClr val="dk2"/>
              </a:buClr>
              <a:buChar char="●"/>
              <a:defRPr>
                <a:solidFill>
                  <a:schemeClr val="dk2"/>
                </a:solidFill>
              </a:defRPr>
            </a:lvl7pPr>
            <a:lvl8pPr lvl="7">
              <a:lnSpc>
                <a:spcPct val="115000"/>
              </a:lnSpc>
              <a:spcBef>
                <a:spcPts val="0"/>
              </a:spcBef>
              <a:spcAft>
                <a:spcPts val="1600"/>
              </a:spcAft>
              <a:buClr>
                <a:schemeClr val="dk2"/>
              </a:buClr>
              <a:buChar char="○"/>
              <a:defRPr>
                <a:solidFill>
                  <a:schemeClr val="dk2"/>
                </a:solidFill>
              </a:defRPr>
            </a:lvl8pPr>
            <a:lvl9pPr lvl="8">
              <a:lnSpc>
                <a:spcPct val="115000"/>
              </a:lnSpc>
              <a:spcBef>
                <a:spcPts val="0"/>
              </a:spcBef>
              <a:spcAft>
                <a:spcPts val="1600"/>
              </a:spcAft>
              <a:buClr>
                <a:schemeClr val="dk2"/>
              </a:buClr>
              <a:buChar char="■"/>
              <a:defRPr>
                <a:solidFill>
                  <a:schemeClr val="dk2"/>
                </a:solidFill>
              </a:defRPr>
            </a:lvl9pPr>
          </a:lstStyle>
          <a:p/>
        </p:txBody>
      </p:sp>
      <p:sp>
        <p:nvSpPr>
          <p:cNvPr id="8" name="Shape 8"/>
          <p:cNvSpPr txBox="1"/>
          <p:nvPr>
            <p:ph idx="12" type="sldNum"/>
          </p:nvPr>
        </p:nvSpPr>
        <p:spPr>
          <a:xfrm>
            <a:off x="8472458" y="4663217"/>
            <a:ext cx="548700" cy="393600"/>
          </a:xfrm>
          <a:prstGeom prst="rect">
            <a:avLst/>
          </a:prstGeom>
          <a:noFill/>
          <a:ln>
            <a:noFill/>
          </a:ln>
        </p:spPr>
        <p:txBody>
          <a:bodyPr anchorCtr="0" anchor="ctr" bIns="91425" lIns="91425" rIns="91425" wrap="square" tIns="91425">
            <a:noAutofit/>
          </a:bodyPr>
          <a:lstStyle/>
          <a:p>
            <a:pPr lvl="0" algn="r">
              <a:spcBef>
                <a:spcPts val="0"/>
              </a:spcBef>
              <a:buNone/>
            </a:pPr>
            <a:fld id="{00000000-1234-1234-1234-123412341234}" type="slidenum">
              <a:rPr lang="en-GB"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www.youtube.com/watch?v=k2W1rPBy208" TargetMode="External"/><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62" name="Shape 62"/>
        <p:cNvGrpSpPr/>
        <p:nvPr/>
      </p:nvGrpSpPr>
      <p:grpSpPr>
        <a:xfrm>
          <a:off x="0" y="0"/>
          <a:ext cx="0" cy="0"/>
          <a:chOff x="0" y="0"/>
          <a:chExt cx="0" cy="0"/>
        </a:xfrm>
      </p:grpSpPr>
      <p:sp>
        <p:nvSpPr>
          <p:cNvPr id="63" name="Shape 63"/>
          <p:cNvSpPr txBox="1"/>
          <p:nvPr>
            <p:ph type="title"/>
          </p:nvPr>
        </p:nvSpPr>
        <p:spPr>
          <a:xfrm>
            <a:off x="311700" y="85425"/>
            <a:ext cx="2622300" cy="4902300"/>
          </a:xfrm>
          <a:prstGeom prst="rect">
            <a:avLst/>
          </a:prstGeom>
        </p:spPr>
        <p:txBody>
          <a:bodyPr anchorCtr="0" anchor="t" bIns="91425" lIns="91425" rIns="91425" wrap="square" tIns="91425">
            <a:noAutofit/>
          </a:bodyPr>
          <a:lstStyle/>
          <a:p>
            <a:pPr lvl="0">
              <a:spcBef>
                <a:spcPts val="0"/>
              </a:spcBef>
              <a:buNone/>
            </a:pPr>
            <a:r>
              <a:rPr lang="en-GB"/>
              <a:t>What you see here is ‘before’ and ‘after’ images. </a:t>
            </a:r>
          </a:p>
          <a:p>
            <a:pPr lvl="0">
              <a:spcBef>
                <a:spcPts val="0"/>
              </a:spcBef>
              <a:buNone/>
            </a:pPr>
            <a:r>
              <a:rPr lang="en-GB"/>
              <a:t>Where are we?</a:t>
            </a:r>
          </a:p>
          <a:p>
            <a:pPr lvl="0">
              <a:spcBef>
                <a:spcPts val="0"/>
              </a:spcBef>
              <a:buNone/>
            </a:pPr>
            <a:r>
              <a:rPr lang="en-GB"/>
              <a:t>How do you know that is where we are?</a:t>
            </a:r>
          </a:p>
          <a:p>
            <a:pPr lvl="0" rtl="0">
              <a:spcBef>
                <a:spcPts val="0"/>
              </a:spcBef>
              <a:buNone/>
            </a:pPr>
            <a:r>
              <a:rPr lang="en-GB"/>
              <a:t>What do you know about these events?</a:t>
            </a:r>
          </a:p>
        </p:txBody>
      </p:sp>
      <p:pic>
        <p:nvPicPr>
          <p:cNvPr id="64" name="Shape 64"/>
          <p:cNvPicPr preferRelativeResize="0"/>
          <p:nvPr/>
        </p:nvPicPr>
        <p:blipFill>
          <a:blip r:embed="rId3">
            <a:alphaModFix/>
          </a:blip>
          <a:stretch>
            <a:fillRect/>
          </a:stretch>
        </p:blipFill>
        <p:spPr>
          <a:xfrm>
            <a:off x="3076400" y="578250"/>
            <a:ext cx="6067598" cy="41805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68" name="Shape 68"/>
        <p:cNvGrpSpPr/>
        <p:nvPr/>
      </p:nvGrpSpPr>
      <p:grpSpPr>
        <a:xfrm>
          <a:off x="0" y="0"/>
          <a:ext cx="0" cy="0"/>
          <a:chOff x="0" y="0"/>
          <a:chExt cx="0" cy="0"/>
        </a:xfrm>
      </p:grpSpPr>
      <p:sp>
        <p:nvSpPr>
          <p:cNvPr id="69" name="Shape 69"/>
          <p:cNvSpPr txBox="1"/>
          <p:nvPr>
            <p:ph type="ctrTitle"/>
          </p:nvPr>
        </p:nvSpPr>
        <p:spPr>
          <a:xfrm>
            <a:off x="311708" y="177925"/>
            <a:ext cx="8520600" cy="2052600"/>
          </a:xfrm>
          <a:prstGeom prst="rect">
            <a:avLst/>
          </a:prstGeom>
        </p:spPr>
        <p:txBody>
          <a:bodyPr anchorCtr="0" anchor="b" bIns="91425" lIns="91425" rIns="91425" wrap="square" tIns="91425">
            <a:noAutofit/>
          </a:bodyPr>
          <a:lstStyle/>
          <a:p>
            <a:pPr lvl="0">
              <a:spcBef>
                <a:spcPts val="0"/>
              </a:spcBef>
              <a:buNone/>
            </a:pPr>
            <a:r>
              <a:rPr lang="en-GB"/>
              <a:t>GCSE: Paper 2 Language</a:t>
            </a:r>
          </a:p>
          <a:p>
            <a:pPr lvl="0" rtl="0">
              <a:spcBef>
                <a:spcPts val="0"/>
              </a:spcBef>
              <a:buNone/>
            </a:pPr>
            <a:r>
              <a:rPr lang="en-GB"/>
              <a:t>Transactional Writing</a:t>
            </a:r>
          </a:p>
        </p:txBody>
      </p:sp>
      <p:pic>
        <p:nvPicPr>
          <p:cNvPr id="70" name="Shape 70"/>
          <p:cNvPicPr preferRelativeResize="0"/>
          <p:nvPr/>
        </p:nvPicPr>
        <p:blipFill>
          <a:blip r:embed="rId3">
            <a:alphaModFix/>
          </a:blip>
          <a:stretch>
            <a:fillRect/>
          </a:stretch>
        </p:blipFill>
        <p:spPr>
          <a:xfrm>
            <a:off x="2499525" y="2230525"/>
            <a:ext cx="4299189" cy="26081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74" name="Shape 74"/>
        <p:cNvGrpSpPr/>
        <p:nvPr/>
      </p:nvGrpSpPr>
      <p:grpSpPr>
        <a:xfrm>
          <a:off x="0" y="0"/>
          <a:ext cx="0" cy="0"/>
          <a:chOff x="0" y="0"/>
          <a:chExt cx="0" cy="0"/>
        </a:xfrm>
      </p:grpSpPr>
      <p:sp>
        <p:nvSpPr>
          <p:cNvPr id="75" name="Shape 75"/>
          <p:cNvSpPr txBox="1"/>
          <p:nvPr>
            <p:ph type="title"/>
          </p:nvPr>
        </p:nvSpPr>
        <p:spPr>
          <a:xfrm>
            <a:off x="311700" y="164550"/>
            <a:ext cx="8520600" cy="572700"/>
          </a:xfrm>
          <a:prstGeom prst="rect">
            <a:avLst/>
          </a:prstGeom>
        </p:spPr>
        <p:txBody>
          <a:bodyPr anchorCtr="0" anchor="t" bIns="91425" lIns="91425" rIns="91425" wrap="square" tIns="91425">
            <a:noAutofit/>
          </a:bodyPr>
          <a:lstStyle/>
          <a:p>
            <a:pPr lvl="0" rtl="0">
              <a:spcBef>
                <a:spcPts val="0"/>
              </a:spcBef>
              <a:buClr>
                <a:schemeClr val="lt1"/>
              </a:buClr>
              <a:buSzPct val="25000"/>
              <a:buFont typeface="Permanent Marker"/>
              <a:buNone/>
            </a:pPr>
            <a:r>
              <a:rPr b="1" lang="en-GB" sz="3000">
                <a:latin typeface="Calibri"/>
                <a:ea typeface="Calibri"/>
                <a:cs typeface="Calibri"/>
                <a:sym typeface="Calibri"/>
              </a:rPr>
              <a:t>Learning Question: What is transactional writing and how can it be taught through the Syrian Crisis?</a:t>
            </a:r>
          </a:p>
          <a:p>
            <a:pPr lvl="0" rtl="0">
              <a:spcBef>
                <a:spcPts val="0"/>
              </a:spcBef>
              <a:buNone/>
            </a:pPr>
            <a:r>
              <a:t/>
            </a:r>
            <a:endParaRPr b="1">
              <a:solidFill>
                <a:srgbClr val="000000"/>
              </a:solidFill>
            </a:endParaRPr>
          </a:p>
          <a:p>
            <a:pPr lvl="0" rtl="0">
              <a:spcBef>
                <a:spcPts val="0"/>
              </a:spcBef>
              <a:buNone/>
            </a:pPr>
            <a:r>
              <a:t/>
            </a:r>
            <a:endParaRPr/>
          </a:p>
        </p:txBody>
      </p:sp>
      <p:sp>
        <p:nvSpPr>
          <p:cNvPr id="76" name="Shape 76"/>
          <p:cNvSpPr txBox="1"/>
          <p:nvPr/>
        </p:nvSpPr>
        <p:spPr>
          <a:xfrm>
            <a:off x="420725" y="4221375"/>
            <a:ext cx="7999800" cy="743700"/>
          </a:xfrm>
          <a:prstGeom prst="rect">
            <a:avLst/>
          </a:prstGeom>
          <a:solidFill>
            <a:srgbClr val="FFE599"/>
          </a:solidFill>
          <a:ln>
            <a:noFill/>
          </a:ln>
        </p:spPr>
        <p:txBody>
          <a:bodyPr anchorCtr="0" anchor="t" bIns="91425" lIns="91425" rIns="91425" wrap="square" tIns="91425">
            <a:noAutofit/>
          </a:bodyPr>
          <a:lstStyle/>
          <a:p>
            <a:pPr indent="-368300" lvl="0" marL="457200" rtl="0">
              <a:spcBef>
                <a:spcPts val="0"/>
              </a:spcBef>
              <a:buSzPct val="100000"/>
              <a:buAutoNum type="arabicPeriod"/>
            </a:pPr>
            <a:r>
              <a:rPr lang="en-GB" sz="2200"/>
              <a:t>Starter: What is happening here? </a:t>
            </a:r>
          </a:p>
        </p:txBody>
      </p:sp>
      <p:sp>
        <p:nvSpPr>
          <p:cNvPr id="77" name="Shape 77"/>
          <p:cNvSpPr txBox="1"/>
          <p:nvPr/>
        </p:nvSpPr>
        <p:spPr>
          <a:xfrm>
            <a:off x="1301925" y="3578775"/>
            <a:ext cx="7118700" cy="642600"/>
          </a:xfrm>
          <a:prstGeom prst="rect">
            <a:avLst/>
          </a:prstGeom>
          <a:solidFill>
            <a:srgbClr val="F9CB9C"/>
          </a:solidFill>
          <a:ln>
            <a:noFill/>
          </a:ln>
        </p:spPr>
        <p:txBody>
          <a:bodyPr anchorCtr="0" anchor="t" bIns="91425" lIns="91425" rIns="91425" wrap="square" tIns="91425">
            <a:noAutofit/>
          </a:bodyPr>
          <a:lstStyle/>
          <a:p>
            <a:pPr lvl="0" rtl="0">
              <a:spcBef>
                <a:spcPts val="0"/>
              </a:spcBef>
              <a:buNone/>
            </a:pPr>
            <a:r>
              <a:rPr lang="en-GB" sz="2200"/>
              <a:t>2. A bit of background: The exam context.</a:t>
            </a:r>
          </a:p>
        </p:txBody>
      </p:sp>
      <p:sp>
        <p:nvSpPr>
          <p:cNvPr id="78" name="Shape 78"/>
          <p:cNvSpPr txBox="1"/>
          <p:nvPr/>
        </p:nvSpPr>
        <p:spPr>
          <a:xfrm>
            <a:off x="1961600" y="2835075"/>
            <a:ext cx="6459000" cy="743700"/>
          </a:xfrm>
          <a:prstGeom prst="rect">
            <a:avLst/>
          </a:prstGeom>
          <a:solidFill>
            <a:srgbClr val="D5A6BD"/>
          </a:solidFill>
          <a:ln>
            <a:noFill/>
          </a:ln>
        </p:spPr>
        <p:txBody>
          <a:bodyPr anchorCtr="0" anchor="t" bIns="91425" lIns="91425" rIns="91425" wrap="square" tIns="91425">
            <a:noAutofit/>
          </a:bodyPr>
          <a:lstStyle/>
          <a:p>
            <a:pPr lvl="0" rtl="0">
              <a:spcBef>
                <a:spcPts val="0"/>
              </a:spcBef>
              <a:buNone/>
            </a:pPr>
            <a:r>
              <a:rPr lang="en-GB" sz="2200"/>
              <a:t>3. Becoming Informed.</a:t>
            </a:r>
          </a:p>
        </p:txBody>
      </p:sp>
      <p:sp>
        <p:nvSpPr>
          <p:cNvPr id="79" name="Shape 79"/>
          <p:cNvSpPr txBox="1"/>
          <p:nvPr/>
        </p:nvSpPr>
        <p:spPr>
          <a:xfrm>
            <a:off x="2691500" y="2019675"/>
            <a:ext cx="5729100" cy="815400"/>
          </a:xfrm>
          <a:prstGeom prst="rect">
            <a:avLst/>
          </a:prstGeom>
          <a:solidFill>
            <a:srgbClr val="B4A7D6"/>
          </a:solidFill>
          <a:ln>
            <a:noFill/>
          </a:ln>
        </p:spPr>
        <p:txBody>
          <a:bodyPr anchorCtr="0" anchor="t" bIns="91425" lIns="91425" rIns="91425" wrap="square" tIns="91425">
            <a:noAutofit/>
          </a:bodyPr>
          <a:lstStyle/>
          <a:p>
            <a:pPr lvl="0" rtl="0">
              <a:spcBef>
                <a:spcPts val="0"/>
              </a:spcBef>
              <a:buNone/>
            </a:pPr>
            <a:r>
              <a:rPr lang="en-GB" sz="2200"/>
              <a:t>4. </a:t>
            </a:r>
            <a:r>
              <a:rPr lang="en-GB" sz="2200">
                <a:solidFill>
                  <a:schemeClr val="dk1"/>
                </a:solidFill>
              </a:rPr>
              <a:t>Sharing our thoughts</a:t>
            </a:r>
            <a:r>
              <a:rPr lang="en-GB" sz="2200">
                <a:solidFill>
                  <a:schemeClr val="dk1"/>
                </a:solidFill>
              </a:rPr>
              <a:t>.</a:t>
            </a:r>
          </a:p>
        </p:txBody>
      </p:sp>
      <p:sp>
        <p:nvSpPr>
          <p:cNvPr id="80" name="Shape 80"/>
          <p:cNvSpPr txBox="1"/>
          <p:nvPr/>
        </p:nvSpPr>
        <p:spPr>
          <a:xfrm>
            <a:off x="3512275" y="1205775"/>
            <a:ext cx="4908300" cy="813900"/>
          </a:xfrm>
          <a:prstGeom prst="rect">
            <a:avLst/>
          </a:prstGeom>
          <a:solidFill>
            <a:srgbClr val="C9DAF8"/>
          </a:solidFill>
          <a:ln>
            <a:noFill/>
          </a:ln>
        </p:spPr>
        <p:txBody>
          <a:bodyPr anchorCtr="0" anchor="t" bIns="91425" lIns="91425" rIns="91425" wrap="square" tIns="91425">
            <a:noAutofit/>
          </a:bodyPr>
          <a:lstStyle/>
          <a:p>
            <a:pPr lvl="0" rtl="0">
              <a:spcBef>
                <a:spcPts val="0"/>
              </a:spcBef>
              <a:buNone/>
            </a:pPr>
            <a:r>
              <a:rPr lang="en-GB" sz="2200"/>
              <a:t>5. Plenary: Reflection. </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84" name="Shape 84"/>
        <p:cNvGrpSpPr/>
        <p:nvPr/>
      </p:nvGrpSpPr>
      <p:grpSpPr>
        <a:xfrm>
          <a:off x="0" y="0"/>
          <a:ext cx="0" cy="0"/>
          <a:chOff x="0" y="0"/>
          <a:chExt cx="0" cy="0"/>
        </a:xfrm>
      </p:grpSpPr>
      <p:pic>
        <p:nvPicPr>
          <p:cNvPr id="85" name="Shape 85"/>
          <p:cNvPicPr preferRelativeResize="0"/>
          <p:nvPr/>
        </p:nvPicPr>
        <p:blipFill>
          <a:blip r:embed="rId3">
            <a:alphaModFix/>
          </a:blip>
          <a:stretch>
            <a:fillRect/>
          </a:stretch>
        </p:blipFill>
        <p:spPr>
          <a:xfrm>
            <a:off x="0" y="0"/>
            <a:ext cx="4330099" cy="5143500"/>
          </a:xfrm>
          <a:prstGeom prst="rect">
            <a:avLst/>
          </a:prstGeom>
          <a:noFill/>
          <a:ln>
            <a:noFill/>
          </a:ln>
        </p:spPr>
      </p:pic>
      <p:sp>
        <p:nvSpPr>
          <p:cNvPr id="86" name="Shape 86"/>
          <p:cNvSpPr txBox="1"/>
          <p:nvPr/>
        </p:nvSpPr>
        <p:spPr>
          <a:xfrm>
            <a:off x="4964025" y="1722500"/>
            <a:ext cx="3456900" cy="1136400"/>
          </a:xfrm>
          <a:prstGeom prst="rect">
            <a:avLst/>
          </a:prstGeom>
          <a:noFill/>
          <a:ln>
            <a:noFill/>
          </a:ln>
        </p:spPr>
        <p:txBody>
          <a:bodyPr anchorCtr="0" anchor="t" bIns="91425" lIns="91425" rIns="91425" wrap="square" tIns="91425">
            <a:noAutofit/>
          </a:bodyPr>
          <a:lstStyle/>
          <a:p>
            <a:pPr lvl="0" rtl="0">
              <a:spcBef>
                <a:spcPts val="0"/>
              </a:spcBef>
              <a:buNone/>
            </a:pPr>
            <a:r>
              <a:rPr lang="en-GB" sz="3000"/>
              <a:t>Which skills will we focus on today?</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90" name="Shape 90"/>
        <p:cNvGrpSpPr/>
        <p:nvPr/>
      </p:nvGrpSpPr>
      <p:grpSpPr>
        <a:xfrm>
          <a:off x="0" y="0"/>
          <a:ext cx="0" cy="0"/>
          <a:chOff x="0" y="0"/>
          <a:chExt cx="0" cy="0"/>
        </a:xfrm>
      </p:grpSpPr>
      <p:sp>
        <p:nvSpPr>
          <p:cNvPr id="91" name="Shape 91"/>
          <p:cNvSpPr txBox="1"/>
          <p:nvPr>
            <p:ph type="title"/>
          </p:nvPr>
        </p:nvSpPr>
        <p:spPr>
          <a:xfrm>
            <a:off x="311700" y="151650"/>
            <a:ext cx="8520600" cy="572700"/>
          </a:xfrm>
          <a:prstGeom prst="rect">
            <a:avLst/>
          </a:prstGeom>
        </p:spPr>
        <p:txBody>
          <a:bodyPr anchorCtr="0" anchor="t" bIns="91425" lIns="91425" rIns="91425" wrap="square" tIns="91425">
            <a:noAutofit/>
          </a:bodyPr>
          <a:lstStyle/>
          <a:p>
            <a:pPr lvl="0">
              <a:spcBef>
                <a:spcPts val="0"/>
              </a:spcBef>
              <a:buNone/>
            </a:pPr>
            <a:r>
              <a:rPr lang="en-GB"/>
              <a:t>This module we are studying Transactional Writing:</a:t>
            </a:r>
          </a:p>
        </p:txBody>
      </p:sp>
      <p:sp>
        <p:nvSpPr>
          <p:cNvPr id="92" name="Shape 92"/>
          <p:cNvSpPr txBox="1"/>
          <p:nvPr>
            <p:ph idx="1" type="body"/>
          </p:nvPr>
        </p:nvSpPr>
        <p:spPr>
          <a:xfrm>
            <a:off x="311700" y="880175"/>
            <a:ext cx="8520600" cy="4034100"/>
          </a:xfrm>
          <a:prstGeom prst="rect">
            <a:avLst/>
          </a:prstGeom>
        </p:spPr>
        <p:txBody>
          <a:bodyPr anchorCtr="0" anchor="t" bIns="91425" lIns="91425" rIns="91425" wrap="square" tIns="91425">
            <a:noAutofit/>
          </a:bodyPr>
          <a:lstStyle/>
          <a:p>
            <a:pPr lvl="0">
              <a:spcBef>
                <a:spcPts val="0"/>
              </a:spcBef>
              <a:buNone/>
            </a:pPr>
            <a:r>
              <a:rPr lang="en-GB" sz="2000">
                <a:solidFill>
                  <a:srgbClr val="000000"/>
                </a:solidFill>
              </a:rPr>
              <a:t>On the Edexcel English Language Paper 2, you will be given time to write a piece of transactional (non-imaginative) writing. It may take one of the following forms: </a:t>
            </a:r>
          </a:p>
          <a:p>
            <a:pPr indent="-355600" lvl="0" marL="457200">
              <a:spcBef>
                <a:spcPts val="0"/>
              </a:spcBef>
              <a:spcAft>
                <a:spcPts val="0"/>
              </a:spcAft>
              <a:buClr>
                <a:srgbClr val="000000"/>
              </a:buClr>
              <a:buSzPct val="100000"/>
            </a:pPr>
            <a:r>
              <a:rPr lang="en-GB" sz="2000">
                <a:solidFill>
                  <a:srgbClr val="000000"/>
                </a:solidFill>
              </a:rPr>
              <a:t>Informal letter</a:t>
            </a:r>
          </a:p>
          <a:p>
            <a:pPr indent="-355600" lvl="0" marL="457200">
              <a:spcBef>
                <a:spcPts val="0"/>
              </a:spcBef>
              <a:spcAft>
                <a:spcPts val="0"/>
              </a:spcAft>
              <a:buClr>
                <a:srgbClr val="000000"/>
              </a:buClr>
              <a:buSzPct val="100000"/>
            </a:pPr>
            <a:r>
              <a:rPr lang="en-GB" sz="2000">
                <a:solidFill>
                  <a:srgbClr val="000000"/>
                </a:solidFill>
              </a:rPr>
              <a:t>Formal letter</a:t>
            </a:r>
          </a:p>
          <a:p>
            <a:pPr indent="-355600" lvl="0" marL="457200">
              <a:spcBef>
                <a:spcPts val="0"/>
              </a:spcBef>
              <a:spcAft>
                <a:spcPts val="0"/>
              </a:spcAft>
              <a:buClr>
                <a:srgbClr val="000000"/>
              </a:buClr>
              <a:buSzPct val="100000"/>
            </a:pPr>
            <a:r>
              <a:rPr lang="en-GB" sz="2000">
                <a:solidFill>
                  <a:srgbClr val="000000"/>
                </a:solidFill>
              </a:rPr>
              <a:t>Speech</a:t>
            </a:r>
          </a:p>
          <a:p>
            <a:pPr indent="-355600" lvl="0" marL="457200" rtl="0">
              <a:spcBef>
                <a:spcPts val="0"/>
              </a:spcBef>
              <a:spcAft>
                <a:spcPts val="0"/>
              </a:spcAft>
              <a:buClr>
                <a:srgbClr val="000000"/>
              </a:buClr>
              <a:buSzPct val="100000"/>
            </a:pPr>
            <a:r>
              <a:rPr lang="en-GB" sz="2000">
                <a:solidFill>
                  <a:srgbClr val="000000"/>
                </a:solidFill>
              </a:rPr>
              <a:t>Article</a:t>
            </a:r>
          </a:p>
          <a:p>
            <a:pPr indent="-355600" lvl="0" marL="457200" rtl="0">
              <a:spcBef>
                <a:spcPts val="0"/>
              </a:spcBef>
              <a:spcAft>
                <a:spcPts val="0"/>
              </a:spcAft>
              <a:buClr>
                <a:srgbClr val="000000"/>
              </a:buClr>
              <a:buSzPct val="100000"/>
            </a:pPr>
            <a:r>
              <a:rPr lang="en-GB" sz="2000">
                <a:solidFill>
                  <a:srgbClr val="000000"/>
                </a:solidFill>
              </a:rPr>
              <a:t>Report</a:t>
            </a:r>
          </a:p>
          <a:p>
            <a:pPr indent="-355600" lvl="0" marL="457200" rtl="0">
              <a:spcBef>
                <a:spcPts val="0"/>
              </a:spcBef>
              <a:spcAft>
                <a:spcPts val="0"/>
              </a:spcAft>
              <a:buClr>
                <a:srgbClr val="000000"/>
              </a:buClr>
              <a:buSzPct val="100000"/>
            </a:pPr>
            <a:r>
              <a:rPr lang="en-GB" sz="2000">
                <a:solidFill>
                  <a:srgbClr val="000000"/>
                </a:solidFill>
              </a:rPr>
              <a:t>Leaflet</a:t>
            </a:r>
          </a:p>
          <a:p>
            <a:pPr indent="-355600" lvl="0" marL="457200">
              <a:spcBef>
                <a:spcPts val="0"/>
              </a:spcBef>
              <a:buClr>
                <a:srgbClr val="000000"/>
              </a:buClr>
              <a:buSzPct val="100000"/>
            </a:pPr>
            <a:r>
              <a:rPr lang="en-GB" sz="2000">
                <a:solidFill>
                  <a:srgbClr val="000000"/>
                </a:solidFill>
              </a:rPr>
              <a:t>Review</a:t>
            </a:r>
          </a:p>
          <a:p>
            <a:pPr lvl="0">
              <a:spcBef>
                <a:spcPts val="0"/>
              </a:spcBef>
              <a:buNone/>
            </a:pPr>
            <a:r>
              <a:t/>
            </a:r>
            <a:endParaRPr/>
          </a:p>
        </p:txBody>
      </p:sp>
      <p:pic>
        <p:nvPicPr>
          <p:cNvPr id="93" name="Shape 93"/>
          <p:cNvPicPr preferRelativeResize="0"/>
          <p:nvPr/>
        </p:nvPicPr>
        <p:blipFill>
          <a:blip r:embed="rId3">
            <a:alphaModFix/>
          </a:blip>
          <a:stretch>
            <a:fillRect/>
          </a:stretch>
        </p:blipFill>
        <p:spPr>
          <a:xfrm>
            <a:off x="4178775" y="1798555"/>
            <a:ext cx="4154335" cy="311572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97" name="Shape 97"/>
        <p:cNvGrpSpPr/>
        <p:nvPr/>
      </p:nvGrpSpPr>
      <p:grpSpPr>
        <a:xfrm>
          <a:off x="0" y="0"/>
          <a:ext cx="0" cy="0"/>
          <a:chOff x="0" y="0"/>
          <a:chExt cx="0" cy="0"/>
        </a:xfrm>
      </p:grpSpPr>
      <p:sp>
        <p:nvSpPr>
          <p:cNvPr id="98" name="Shape 98"/>
          <p:cNvSpPr txBox="1"/>
          <p:nvPr>
            <p:ph type="title"/>
          </p:nvPr>
        </p:nvSpPr>
        <p:spPr>
          <a:xfrm>
            <a:off x="311700" y="310575"/>
            <a:ext cx="8520600" cy="572700"/>
          </a:xfrm>
          <a:prstGeom prst="rect">
            <a:avLst/>
          </a:prstGeom>
        </p:spPr>
        <p:txBody>
          <a:bodyPr anchorCtr="0" anchor="t" bIns="91425" lIns="91425" rIns="91425" wrap="square" tIns="91425">
            <a:noAutofit/>
          </a:bodyPr>
          <a:lstStyle/>
          <a:p>
            <a:pPr lvl="0" algn="ctr">
              <a:spcBef>
                <a:spcPts val="0"/>
              </a:spcBef>
              <a:buNone/>
            </a:pPr>
            <a:r>
              <a:rPr lang="en-GB"/>
              <a:t>This module’s focus: </a:t>
            </a:r>
          </a:p>
        </p:txBody>
      </p:sp>
      <p:sp>
        <p:nvSpPr>
          <p:cNvPr id="99" name="Shape 99"/>
          <p:cNvSpPr txBox="1"/>
          <p:nvPr>
            <p:ph idx="1" type="body"/>
          </p:nvPr>
        </p:nvSpPr>
        <p:spPr>
          <a:xfrm>
            <a:off x="311700" y="1152475"/>
            <a:ext cx="4321500" cy="3416400"/>
          </a:xfrm>
          <a:prstGeom prst="rect">
            <a:avLst/>
          </a:prstGeom>
        </p:spPr>
        <p:txBody>
          <a:bodyPr anchorCtr="0" anchor="t" bIns="91425" lIns="91425" rIns="91425" wrap="square" tIns="91425">
            <a:noAutofit/>
          </a:bodyPr>
          <a:lstStyle/>
          <a:p>
            <a:pPr lvl="0">
              <a:spcBef>
                <a:spcPts val="0"/>
              </a:spcBef>
              <a:buNone/>
            </a:pPr>
            <a:r>
              <a:rPr lang="en-GB" sz="2000">
                <a:solidFill>
                  <a:srgbClr val="000000"/>
                </a:solidFill>
              </a:rPr>
              <a:t>To teach you these forms and how to write them in a structurally correct way, we will be creating tasks based on the experience of Syrian people caught up in the Civil War. </a:t>
            </a:r>
          </a:p>
          <a:p>
            <a:pPr lvl="0">
              <a:spcBef>
                <a:spcPts val="0"/>
              </a:spcBef>
              <a:buNone/>
            </a:pPr>
            <a:r>
              <a:rPr lang="en-GB" sz="2000">
                <a:solidFill>
                  <a:srgbClr val="000000"/>
                </a:solidFill>
              </a:rPr>
              <a:t>This will allow you to focus on audience and purpose for each task and also allow you to become more aware of this major humanitarian issue. </a:t>
            </a:r>
          </a:p>
        </p:txBody>
      </p:sp>
      <p:pic>
        <p:nvPicPr>
          <p:cNvPr id="100" name="Shape 100"/>
          <p:cNvPicPr preferRelativeResize="0"/>
          <p:nvPr/>
        </p:nvPicPr>
        <p:blipFill>
          <a:blip r:embed="rId3">
            <a:alphaModFix/>
          </a:blip>
          <a:stretch>
            <a:fillRect/>
          </a:stretch>
        </p:blipFill>
        <p:spPr>
          <a:xfrm>
            <a:off x="4773375" y="1536900"/>
            <a:ext cx="4206000" cy="2523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04" name="Shape 104"/>
        <p:cNvGrpSpPr/>
        <p:nvPr/>
      </p:nvGrpSpPr>
      <p:grpSpPr>
        <a:xfrm>
          <a:off x="0" y="0"/>
          <a:ext cx="0" cy="0"/>
          <a:chOff x="0" y="0"/>
          <a:chExt cx="0" cy="0"/>
        </a:xfrm>
      </p:grpSpPr>
      <p:sp>
        <p:nvSpPr>
          <p:cNvPr id="105" name="Shape 105"/>
          <p:cNvSpPr txBox="1"/>
          <p:nvPr>
            <p:ph type="title"/>
          </p:nvPr>
        </p:nvSpPr>
        <p:spPr>
          <a:xfrm>
            <a:off x="311700" y="164550"/>
            <a:ext cx="8520600" cy="572700"/>
          </a:xfrm>
          <a:prstGeom prst="rect">
            <a:avLst/>
          </a:prstGeom>
        </p:spPr>
        <p:txBody>
          <a:bodyPr anchorCtr="0" anchor="t" bIns="91425" lIns="91425" rIns="91425" wrap="square" tIns="91425">
            <a:noAutofit/>
          </a:bodyPr>
          <a:lstStyle/>
          <a:p>
            <a:pPr lvl="0" rtl="0">
              <a:spcBef>
                <a:spcPts val="0"/>
              </a:spcBef>
              <a:buClr>
                <a:schemeClr val="lt1"/>
              </a:buClr>
              <a:buSzPct val="25000"/>
              <a:buFont typeface="Permanent Marker"/>
              <a:buNone/>
            </a:pPr>
            <a:r>
              <a:rPr b="1" lang="en-GB" sz="3000">
                <a:latin typeface="Calibri"/>
                <a:ea typeface="Calibri"/>
                <a:cs typeface="Calibri"/>
                <a:sym typeface="Calibri"/>
              </a:rPr>
              <a:t>Learning Question: What is an informal letter and what are the key features?</a:t>
            </a:r>
          </a:p>
          <a:p>
            <a:pPr lvl="0" rtl="0">
              <a:spcBef>
                <a:spcPts val="0"/>
              </a:spcBef>
              <a:buNone/>
            </a:pPr>
            <a:r>
              <a:t/>
            </a:r>
            <a:endParaRPr b="1">
              <a:solidFill>
                <a:srgbClr val="000000"/>
              </a:solidFill>
            </a:endParaRPr>
          </a:p>
          <a:p>
            <a:pPr lvl="0" rtl="0">
              <a:spcBef>
                <a:spcPts val="0"/>
              </a:spcBef>
              <a:buNone/>
            </a:pPr>
            <a:r>
              <a:t/>
            </a:r>
            <a:endParaRPr/>
          </a:p>
        </p:txBody>
      </p:sp>
      <p:sp>
        <p:nvSpPr>
          <p:cNvPr id="106" name="Shape 106"/>
          <p:cNvSpPr txBox="1"/>
          <p:nvPr/>
        </p:nvSpPr>
        <p:spPr>
          <a:xfrm>
            <a:off x="420725" y="4221375"/>
            <a:ext cx="7999800" cy="743700"/>
          </a:xfrm>
          <a:prstGeom prst="rect">
            <a:avLst/>
          </a:prstGeom>
          <a:solidFill>
            <a:srgbClr val="FFE599"/>
          </a:solidFill>
          <a:ln>
            <a:noFill/>
          </a:ln>
        </p:spPr>
        <p:txBody>
          <a:bodyPr anchorCtr="0" anchor="t" bIns="91425" lIns="91425" rIns="91425" wrap="square" tIns="91425">
            <a:noAutofit/>
          </a:bodyPr>
          <a:lstStyle/>
          <a:p>
            <a:pPr indent="-368300" lvl="0" marL="457200" rtl="0">
              <a:spcBef>
                <a:spcPts val="0"/>
              </a:spcBef>
              <a:buSzPct val="100000"/>
              <a:buAutoNum type="arabicPeriod"/>
            </a:pPr>
            <a:r>
              <a:rPr lang="en-GB" sz="2200"/>
              <a:t>Starter: What is happening here? </a:t>
            </a:r>
          </a:p>
        </p:txBody>
      </p:sp>
      <p:sp>
        <p:nvSpPr>
          <p:cNvPr id="107" name="Shape 107"/>
          <p:cNvSpPr txBox="1"/>
          <p:nvPr/>
        </p:nvSpPr>
        <p:spPr>
          <a:xfrm>
            <a:off x="1301925" y="3578775"/>
            <a:ext cx="7118700" cy="642600"/>
          </a:xfrm>
          <a:prstGeom prst="rect">
            <a:avLst/>
          </a:prstGeom>
          <a:solidFill>
            <a:srgbClr val="F9CB9C"/>
          </a:solidFill>
          <a:ln>
            <a:noFill/>
          </a:ln>
        </p:spPr>
        <p:txBody>
          <a:bodyPr anchorCtr="0" anchor="t" bIns="91425" lIns="91425" rIns="91425" wrap="square" tIns="91425">
            <a:noAutofit/>
          </a:bodyPr>
          <a:lstStyle/>
          <a:p>
            <a:pPr lvl="0" rtl="0">
              <a:spcBef>
                <a:spcPts val="0"/>
              </a:spcBef>
              <a:buNone/>
            </a:pPr>
            <a:r>
              <a:rPr lang="en-GB" sz="2200"/>
              <a:t>2. A bit of background: The exam context.</a:t>
            </a:r>
          </a:p>
        </p:txBody>
      </p:sp>
      <p:sp>
        <p:nvSpPr>
          <p:cNvPr id="108" name="Shape 108"/>
          <p:cNvSpPr txBox="1"/>
          <p:nvPr/>
        </p:nvSpPr>
        <p:spPr>
          <a:xfrm>
            <a:off x="1961600" y="2835075"/>
            <a:ext cx="6459000" cy="743700"/>
          </a:xfrm>
          <a:prstGeom prst="rect">
            <a:avLst/>
          </a:prstGeom>
          <a:solidFill>
            <a:srgbClr val="D5A6BD"/>
          </a:solidFill>
          <a:ln>
            <a:noFill/>
          </a:ln>
        </p:spPr>
        <p:txBody>
          <a:bodyPr anchorCtr="0" anchor="t" bIns="91425" lIns="91425" rIns="91425" wrap="square" tIns="91425">
            <a:noAutofit/>
          </a:bodyPr>
          <a:lstStyle/>
          <a:p>
            <a:pPr lvl="0" rtl="0">
              <a:spcBef>
                <a:spcPts val="0"/>
              </a:spcBef>
              <a:buNone/>
            </a:pPr>
            <a:r>
              <a:rPr lang="en-GB" sz="2200"/>
              <a:t>3. Becoming Informed.</a:t>
            </a:r>
          </a:p>
        </p:txBody>
      </p:sp>
      <p:sp>
        <p:nvSpPr>
          <p:cNvPr id="109" name="Shape 109"/>
          <p:cNvSpPr txBox="1"/>
          <p:nvPr/>
        </p:nvSpPr>
        <p:spPr>
          <a:xfrm>
            <a:off x="2691500" y="2019675"/>
            <a:ext cx="5729100" cy="815400"/>
          </a:xfrm>
          <a:prstGeom prst="rect">
            <a:avLst/>
          </a:prstGeom>
          <a:solidFill>
            <a:srgbClr val="B4A7D6"/>
          </a:solidFill>
          <a:ln>
            <a:noFill/>
          </a:ln>
        </p:spPr>
        <p:txBody>
          <a:bodyPr anchorCtr="0" anchor="t" bIns="91425" lIns="91425" rIns="91425" wrap="square" tIns="91425">
            <a:noAutofit/>
          </a:bodyPr>
          <a:lstStyle/>
          <a:p>
            <a:pPr lvl="0" rtl="0">
              <a:spcBef>
                <a:spcPts val="0"/>
              </a:spcBef>
              <a:buNone/>
            </a:pPr>
            <a:r>
              <a:rPr lang="en-GB" sz="2200"/>
              <a:t>4. </a:t>
            </a:r>
            <a:r>
              <a:rPr lang="en-GB" sz="2200">
                <a:solidFill>
                  <a:schemeClr val="dk1"/>
                </a:solidFill>
              </a:rPr>
              <a:t>S</a:t>
            </a:r>
            <a:r>
              <a:rPr lang="en-GB" sz="2200">
                <a:solidFill>
                  <a:schemeClr val="dk1"/>
                </a:solidFill>
              </a:rPr>
              <a:t>haring our thoughts.</a:t>
            </a:r>
          </a:p>
        </p:txBody>
      </p:sp>
      <p:sp>
        <p:nvSpPr>
          <p:cNvPr id="110" name="Shape 110"/>
          <p:cNvSpPr txBox="1"/>
          <p:nvPr/>
        </p:nvSpPr>
        <p:spPr>
          <a:xfrm>
            <a:off x="3512275" y="1205775"/>
            <a:ext cx="4908300" cy="813900"/>
          </a:xfrm>
          <a:prstGeom prst="rect">
            <a:avLst/>
          </a:prstGeom>
          <a:solidFill>
            <a:srgbClr val="C9DAF8"/>
          </a:solidFill>
          <a:ln>
            <a:noFill/>
          </a:ln>
        </p:spPr>
        <p:txBody>
          <a:bodyPr anchorCtr="0" anchor="t" bIns="91425" lIns="91425" rIns="91425" wrap="square" tIns="91425">
            <a:noAutofit/>
          </a:bodyPr>
          <a:lstStyle/>
          <a:p>
            <a:pPr lvl="0" rtl="0">
              <a:spcBef>
                <a:spcPts val="0"/>
              </a:spcBef>
              <a:buNone/>
            </a:pPr>
            <a:r>
              <a:rPr lang="en-GB" sz="2200"/>
              <a:t>5. Plenary: Reflection. </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14" name="Shape 114"/>
        <p:cNvGrpSpPr/>
        <p:nvPr/>
      </p:nvGrpSpPr>
      <p:grpSpPr>
        <a:xfrm>
          <a:off x="0" y="0"/>
          <a:ext cx="0" cy="0"/>
          <a:chOff x="0" y="0"/>
          <a:chExt cx="0" cy="0"/>
        </a:xfrm>
      </p:grpSpPr>
      <p:sp>
        <p:nvSpPr>
          <p:cNvPr id="115" name="Shape 115"/>
          <p:cNvSpPr txBox="1"/>
          <p:nvPr>
            <p:ph type="title"/>
          </p:nvPr>
        </p:nvSpPr>
        <p:spPr>
          <a:xfrm>
            <a:off x="311700" y="176100"/>
            <a:ext cx="8520600" cy="572700"/>
          </a:xfrm>
          <a:prstGeom prst="rect">
            <a:avLst/>
          </a:prstGeom>
        </p:spPr>
        <p:txBody>
          <a:bodyPr anchorCtr="0" anchor="t" bIns="91425" lIns="91425" rIns="91425" wrap="square" tIns="91425">
            <a:noAutofit/>
          </a:bodyPr>
          <a:lstStyle/>
          <a:p>
            <a:pPr lvl="0">
              <a:spcBef>
                <a:spcPts val="0"/>
              </a:spcBef>
              <a:buNone/>
            </a:pPr>
            <a:r>
              <a:rPr lang="en-GB"/>
              <a:t>What was Aleppo like before the Civil War?</a:t>
            </a:r>
          </a:p>
        </p:txBody>
      </p:sp>
      <p:sp>
        <p:nvSpPr>
          <p:cNvPr id="116" name="Shape 116"/>
          <p:cNvSpPr txBox="1"/>
          <p:nvPr/>
        </p:nvSpPr>
        <p:spPr>
          <a:xfrm>
            <a:off x="905700" y="4723050"/>
            <a:ext cx="7332600" cy="322200"/>
          </a:xfrm>
          <a:prstGeom prst="rect">
            <a:avLst/>
          </a:prstGeom>
          <a:noFill/>
          <a:ln>
            <a:noFill/>
          </a:ln>
        </p:spPr>
        <p:txBody>
          <a:bodyPr anchorCtr="0" anchor="t" bIns="91425" lIns="91425" rIns="91425" wrap="square" tIns="91425">
            <a:noAutofit/>
          </a:bodyPr>
          <a:lstStyle/>
          <a:p>
            <a:pPr lvl="0">
              <a:spcBef>
                <a:spcPts val="0"/>
              </a:spcBef>
              <a:buNone/>
            </a:pPr>
            <a:r>
              <a:rPr lang="en-GB"/>
              <a:t>https://www.youtube.com/watch?v=k2W1rPBy208</a:t>
            </a:r>
          </a:p>
        </p:txBody>
      </p:sp>
      <p:sp>
        <p:nvSpPr>
          <p:cNvPr descr="How SYRIA Was before few Years ago. This video shows some places in Syria - Aleppo. Away from politics let's enjoy this short movie and have a look about a part of Syrian life. some of these places does not exist nowadays Unfortunately  Every short video or picture in this movie was taken by mobile phone. sorry for the bad movements. it was not easy to record videos in some squares. This movie does not refer to any politices view  Aleppo حلب" id="117" name="Shape 117" title="Life in Syria before the war">
            <a:hlinkClick r:id="rId3"/>
          </p:cNvPr>
          <p:cNvSpPr/>
          <p:nvPr/>
        </p:nvSpPr>
        <p:spPr>
          <a:xfrm>
            <a:off x="1922500" y="748800"/>
            <a:ext cx="5299000" cy="3974250"/>
          </a:xfrm>
          <a:prstGeom prst="rect">
            <a:avLst/>
          </a:prstGeom>
          <a:blipFill>
            <a:blip r:embed="rId4">
              <a:alphaModFix/>
            </a:blip>
            <a:stretch>
              <a:fillRect/>
            </a:stretch>
          </a:blipFill>
          <a:ln>
            <a:noFill/>
          </a:ln>
        </p:spPr>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21" name="Shape 121"/>
        <p:cNvGrpSpPr/>
        <p:nvPr/>
      </p:nvGrpSpPr>
      <p:grpSpPr>
        <a:xfrm>
          <a:off x="0" y="0"/>
          <a:ext cx="0" cy="0"/>
          <a:chOff x="0" y="0"/>
          <a:chExt cx="0" cy="0"/>
        </a:xfrm>
      </p:grpSpPr>
      <p:sp>
        <p:nvSpPr>
          <p:cNvPr id="122" name="Shape 122"/>
          <p:cNvSpPr txBox="1"/>
          <p:nvPr>
            <p:ph type="title"/>
          </p:nvPr>
        </p:nvSpPr>
        <p:spPr>
          <a:xfrm>
            <a:off x="311700" y="445025"/>
            <a:ext cx="8520600" cy="572700"/>
          </a:xfrm>
          <a:prstGeom prst="rect">
            <a:avLst/>
          </a:prstGeom>
        </p:spPr>
        <p:txBody>
          <a:bodyPr anchorCtr="0" anchor="t" bIns="91425" lIns="91425" rIns="91425" wrap="square" tIns="91425">
            <a:noAutofit/>
          </a:bodyPr>
          <a:lstStyle/>
          <a:p>
            <a:pPr lvl="0">
              <a:spcBef>
                <a:spcPts val="0"/>
              </a:spcBef>
              <a:buNone/>
            </a:pPr>
            <a:r>
              <a:rPr b="1" lang="en-GB"/>
              <a:t>The Syria I Knew</a:t>
            </a:r>
          </a:p>
        </p:txBody>
      </p:sp>
      <p:sp>
        <p:nvSpPr>
          <p:cNvPr id="123" name="Shape 123"/>
          <p:cNvSpPr txBox="1"/>
          <p:nvPr>
            <p:ph idx="1" type="body"/>
          </p:nvPr>
        </p:nvSpPr>
        <p:spPr>
          <a:xfrm>
            <a:off x="311700" y="1152475"/>
            <a:ext cx="4358100" cy="3541800"/>
          </a:xfrm>
          <a:prstGeom prst="rect">
            <a:avLst/>
          </a:prstGeom>
        </p:spPr>
        <p:txBody>
          <a:bodyPr anchorCtr="0" anchor="t" bIns="91425" lIns="91425" rIns="91425" wrap="square" tIns="91425">
            <a:noAutofit/>
          </a:bodyPr>
          <a:lstStyle/>
          <a:p>
            <a:pPr lvl="0">
              <a:spcBef>
                <a:spcPts val="0"/>
              </a:spcBef>
              <a:buNone/>
            </a:pPr>
            <a:r>
              <a:rPr lang="en-GB" sz="2000">
                <a:solidFill>
                  <a:srgbClr val="000000"/>
                </a:solidFill>
              </a:rPr>
              <a:t>Now we are going to read a reflection by the Dina Shahrokhi about the Syria she knew before the war. </a:t>
            </a:r>
          </a:p>
          <a:p>
            <a:pPr lvl="0">
              <a:spcBef>
                <a:spcPts val="0"/>
              </a:spcBef>
              <a:buNone/>
            </a:pPr>
            <a:r>
              <a:rPr lang="en-GB" sz="2000">
                <a:solidFill>
                  <a:srgbClr val="000000"/>
                </a:solidFill>
              </a:rPr>
              <a:t>As we read, you will each be given parts to read to the class - think about how this would be said, and if your section confuses you, you can ask me while we prepare to present. </a:t>
            </a:r>
          </a:p>
        </p:txBody>
      </p:sp>
      <p:pic>
        <p:nvPicPr>
          <p:cNvPr id="124" name="Shape 124"/>
          <p:cNvPicPr preferRelativeResize="0"/>
          <p:nvPr/>
        </p:nvPicPr>
        <p:blipFill>
          <a:blip r:embed="rId3">
            <a:alphaModFix/>
          </a:blip>
          <a:stretch>
            <a:fillRect/>
          </a:stretch>
        </p:blipFill>
        <p:spPr>
          <a:xfrm>
            <a:off x="4822200" y="1170125"/>
            <a:ext cx="4169400" cy="31270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28" name="Shape 128"/>
        <p:cNvGrpSpPr/>
        <p:nvPr/>
      </p:nvGrpSpPr>
      <p:grpSpPr>
        <a:xfrm>
          <a:off x="0" y="0"/>
          <a:ext cx="0" cy="0"/>
          <a:chOff x="0" y="0"/>
          <a:chExt cx="0" cy="0"/>
        </a:xfrm>
      </p:grpSpPr>
      <p:sp>
        <p:nvSpPr>
          <p:cNvPr id="129" name="Shape 129"/>
          <p:cNvSpPr txBox="1"/>
          <p:nvPr>
            <p:ph type="title"/>
          </p:nvPr>
        </p:nvSpPr>
        <p:spPr>
          <a:xfrm>
            <a:off x="311700" y="164550"/>
            <a:ext cx="8520600" cy="572700"/>
          </a:xfrm>
          <a:prstGeom prst="rect">
            <a:avLst/>
          </a:prstGeom>
        </p:spPr>
        <p:txBody>
          <a:bodyPr anchorCtr="0" anchor="t" bIns="91425" lIns="91425" rIns="91425" wrap="square" tIns="91425">
            <a:noAutofit/>
          </a:bodyPr>
          <a:lstStyle/>
          <a:p>
            <a:pPr lvl="0" rtl="0">
              <a:spcBef>
                <a:spcPts val="0"/>
              </a:spcBef>
              <a:buClr>
                <a:schemeClr val="lt1"/>
              </a:buClr>
              <a:buSzPct val="25000"/>
              <a:buFont typeface="Permanent Marker"/>
              <a:buNone/>
            </a:pPr>
            <a:r>
              <a:rPr b="1" lang="en-GB" sz="3000">
                <a:latin typeface="Calibri"/>
                <a:ea typeface="Calibri"/>
                <a:cs typeface="Calibri"/>
                <a:sym typeface="Calibri"/>
              </a:rPr>
              <a:t>Learning Question: What is an informal letter and what are the key features?</a:t>
            </a:r>
          </a:p>
          <a:p>
            <a:pPr lvl="0" rtl="0">
              <a:spcBef>
                <a:spcPts val="0"/>
              </a:spcBef>
              <a:buNone/>
            </a:pPr>
            <a:r>
              <a:t/>
            </a:r>
            <a:endParaRPr b="1">
              <a:solidFill>
                <a:srgbClr val="000000"/>
              </a:solidFill>
            </a:endParaRPr>
          </a:p>
          <a:p>
            <a:pPr lvl="0" rtl="0">
              <a:spcBef>
                <a:spcPts val="0"/>
              </a:spcBef>
              <a:buNone/>
            </a:pPr>
            <a:r>
              <a:t/>
            </a:r>
            <a:endParaRPr/>
          </a:p>
        </p:txBody>
      </p:sp>
      <p:sp>
        <p:nvSpPr>
          <p:cNvPr id="130" name="Shape 130"/>
          <p:cNvSpPr txBox="1"/>
          <p:nvPr/>
        </p:nvSpPr>
        <p:spPr>
          <a:xfrm>
            <a:off x="420725" y="4221375"/>
            <a:ext cx="7999800" cy="743700"/>
          </a:xfrm>
          <a:prstGeom prst="rect">
            <a:avLst/>
          </a:prstGeom>
          <a:solidFill>
            <a:srgbClr val="FFE599"/>
          </a:solidFill>
          <a:ln>
            <a:noFill/>
          </a:ln>
        </p:spPr>
        <p:txBody>
          <a:bodyPr anchorCtr="0" anchor="t" bIns="91425" lIns="91425" rIns="91425" wrap="square" tIns="91425">
            <a:noAutofit/>
          </a:bodyPr>
          <a:lstStyle/>
          <a:p>
            <a:pPr indent="-368300" lvl="0" marL="457200" rtl="0">
              <a:spcBef>
                <a:spcPts val="0"/>
              </a:spcBef>
              <a:buSzPct val="100000"/>
              <a:buAutoNum type="arabicPeriod"/>
            </a:pPr>
            <a:r>
              <a:rPr lang="en-GB" sz="2200"/>
              <a:t>Starter: What is happening here? </a:t>
            </a:r>
          </a:p>
        </p:txBody>
      </p:sp>
      <p:sp>
        <p:nvSpPr>
          <p:cNvPr id="131" name="Shape 131"/>
          <p:cNvSpPr txBox="1"/>
          <p:nvPr/>
        </p:nvSpPr>
        <p:spPr>
          <a:xfrm>
            <a:off x="1301925" y="3578775"/>
            <a:ext cx="7118700" cy="642600"/>
          </a:xfrm>
          <a:prstGeom prst="rect">
            <a:avLst/>
          </a:prstGeom>
          <a:solidFill>
            <a:srgbClr val="F9CB9C"/>
          </a:solidFill>
          <a:ln>
            <a:noFill/>
          </a:ln>
        </p:spPr>
        <p:txBody>
          <a:bodyPr anchorCtr="0" anchor="t" bIns="91425" lIns="91425" rIns="91425" wrap="square" tIns="91425">
            <a:noAutofit/>
          </a:bodyPr>
          <a:lstStyle/>
          <a:p>
            <a:pPr lvl="0" rtl="0">
              <a:spcBef>
                <a:spcPts val="0"/>
              </a:spcBef>
              <a:buNone/>
            </a:pPr>
            <a:r>
              <a:rPr lang="en-GB" sz="2200"/>
              <a:t>2. A bit of background: The exam context.</a:t>
            </a:r>
          </a:p>
        </p:txBody>
      </p:sp>
      <p:sp>
        <p:nvSpPr>
          <p:cNvPr id="132" name="Shape 132"/>
          <p:cNvSpPr txBox="1"/>
          <p:nvPr/>
        </p:nvSpPr>
        <p:spPr>
          <a:xfrm>
            <a:off x="1961600" y="2835075"/>
            <a:ext cx="6459000" cy="743700"/>
          </a:xfrm>
          <a:prstGeom prst="rect">
            <a:avLst/>
          </a:prstGeom>
          <a:solidFill>
            <a:srgbClr val="D5A6BD"/>
          </a:solidFill>
          <a:ln>
            <a:noFill/>
          </a:ln>
        </p:spPr>
        <p:txBody>
          <a:bodyPr anchorCtr="0" anchor="t" bIns="91425" lIns="91425" rIns="91425" wrap="square" tIns="91425">
            <a:noAutofit/>
          </a:bodyPr>
          <a:lstStyle/>
          <a:p>
            <a:pPr lvl="0" rtl="0">
              <a:spcBef>
                <a:spcPts val="0"/>
              </a:spcBef>
              <a:buNone/>
            </a:pPr>
            <a:r>
              <a:rPr lang="en-GB" sz="2200"/>
              <a:t>3. Becoming Informed.</a:t>
            </a:r>
          </a:p>
        </p:txBody>
      </p:sp>
      <p:sp>
        <p:nvSpPr>
          <p:cNvPr id="133" name="Shape 133"/>
          <p:cNvSpPr txBox="1"/>
          <p:nvPr/>
        </p:nvSpPr>
        <p:spPr>
          <a:xfrm>
            <a:off x="2691500" y="2019675"/>
            <a:ext cx="5729100" cy="815400"/>
          </a:xfrm>
          <a:prstGeom prst="rect">
            <a:avLst/>
          </a:prstGeom>
          <a:solidFill>
            <a:srgbClr val="B4A7D6"/>
          </a:solidFill>
          <a:ln>
            <a:noFill/>
          </a:ln>
        </p:spPr>
        <p:txBody>
          <a:bodyPr anchorCtr="0" anchor="t" bIns="91425" lIns="91425" rIns="91425" wrap="square" tIns="91425">
            <a:noAutofit/>
          </a:bodyPr>
          <a:lstStyle/>
          <a:p>
            <a:pPr lvl="0" rtl="0">
              <a:spcBef>
                <a:spcPts val="0"/>
              </a:spcBef>
              <a:buNone/>
            </a:pPr>
            <a:r>
              <a:rPr lang="en-GB" sz="2200"/>
              <a:t>4. </a:t>
            </a:r>
            <a:r>
              <a:rPr lang="en-GB" sz="2200">
                <a:solidFill>
                  <a:schemeClr val="dk1"/>
                </a:solidFill>
              </a:rPr>
              <a:t>Sharing our thoughts.</a:t>
            </a:r>
          </a:p>
        </p:txBody>
      </p:sp>
      <p:sp>
        <p:nvSpPr>
          <p:cNvPr id="134" name="Shape 134"/>
          <p:cNvSpPr txBox="1"/>
          <p:nvPr/>
        </p:nvSpPr>
        <p:spPr>
          <a:xfrm>
            <a:off x="3512275" y="1205775"/>
            <a:ext cx="4908300" cy="813900"/>
          </a:xfrm>
          <a:prstGeom prst="rect">
            <a:avLst/>
          </a:prstGeom>
          <a:solidFill>
            <a:srgbClr val="C9DAF8"/>
          </a:solidFill>
          <a:ln>
            <a:noFill/>
          </a:ln>
        </p:spPr>
        <p:txBody>
          <a:bodyPr anchorCtr="0" anchor="t" bIns="91425" lIns="91425" rIns="91425" wrap="square" tIns="91425">
            <a:noAutofit/>
          </a:bodyPr>
          <a:lstStyle/>
          <a:p>
            <a:pPr lvl="0" rtl="0">
              <a:spcBef>
                <a:spcPts val="0"/>
              </a:spcBef>
              <a:buNone/>
            </a:pPr>
            <a:r>
              <a:rPr lang="en-GB" sz="2200"/>
              <a:t>5. Plenary: Reflection. </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38" name="Shape 138"/>
        <p:cNvGrpSpPr/>
        <p:nvPr/>
      </p:nvGrpSpPr>
      <p:grpSpPr>
        <a:xfrm>
          <a:off x="0" y="0"/>
          <a:ext cx="0" cy="0"/>
          <a:chOff x="0" y="0"/>
          <a:chExt cx="0" cy="0"/>
        </a:xfrm>
      </p:grpSpPr>
      <p:sp>
        <p:nvSpPr>
          <p:cNvPr id="139" name="Shape 139"/>
          <p:cNvSpPr txBox="1"/>
          <p:nvPr>
            <p:ph type="title"/>
          </p:nvPr>
        </p:nvSpPr>
        <p:spPr>
          <a:xfrm>
            <a:off x="311700" y="445025"/>
            <a:ext cx="8520600" cy="572700"/>
          </a:xfrm>
          <a:prstGeom prst="rect">
            <a:avLst/>
          </a:prstGeom>
        </p:spPr>
        <p:txBody>
          <a:bodyPr anchorCtr="0" anchor="t" bIns="91425" lIns="91425" rIns="91425" wrap="square" tIns="91425">
            <a:noAutofit/>
          </a:bodyPr>
          <a:lstStyle/>
          <a:p>
            <a:pPr lvl="0">
              <a:spcBef>
                <a:spcPts val="0"/>
              </a:spcBef>
              <a:buNone/>
            </a:pPr>
            <a:r>
              <a:rPr b="1" lang="en-GB"/>
              <a:t>Discussion</a:t>
            </a:r>
          </a:p>
        </p:txBody>
      </p:sp>
      <p:sp>
        <p:nvSpPr>
          <p:cNvPr id="140" name="Shape 140"/>
          <p:cNvSpPr txBox="1"/>
          <p:nvPr>
            <p:ph idx="1" type="body"/>
          </p:nvPr>
        </p:nvSpPr>
        <p:spPr>
          <a:xfrm>
            <a:off x="311700" y="1152475"/>
            <a:ext cx="8520600" cy="3416400"/>
          </a:xfrm>
          <a:prstGeom prst="rect">
            <a:avLst/>
          </a:prstGeom>
        </p:spPr>
        <p:txBody>
          <a:bodyPr anchorCtr="0" anchor="t" bIns="91425" lIns="91425" rIns="91425" wrap="square" tIns="91425">
            <a:noAutofit/>
          </a:bodyPr>
          <a:lstStyle/>
          <a:p>
            <a:pPr lvl="0">
              <a:spcBef>
                <a:spcPts val="0"/>
              </a:spcBef>
              <a:buNone/>
            </a:pPr>
            <a:r>
              <a:rPr lang="en-GB" sz="2000">
                <a:solidFill>
                  <a:srgbClr val="000000"/>
                </a:solidFill>
              </a:rPr>
              <a:t>What surprised you about the way Syria has been shown to you today?</a:t>
            </a:r>
          </a:p>
          <a:p>
            <a:pPr lvl="0">
              <a:spcBef>
                <a:spcPts val="0"/>
              </a:spcBef>
              <a:buNone/>
            </a:pPr>
            <a:r>
              <a:rPr lang="en-GB" sz="2000">
                <a:solidFill>
                  <a:srgbClr val="000000"/>
                </a:solidFill>
              </a:rPr>
              <a:t>Does it change how you feel about people from that country?</a:t>
            </a:r>
          </a:p>
          <a:p>
            <a:pPr lvl="0">
              <a:spcBef>
                <a:spcPts val="0"/>
              </a:spcBef>
              <a:buNone/>
            </a:pPr>
            <a:r>
              <a:rPr lang="en-GB" sz="2000">
                <a:solidFill>
                  <a:srgbClr val="000000"/>
                </a:solidFill>
              </a:rPr>
              <a:t>Are there questions you still have about Syria before the Civil War?</a:t>
            </a:r>
          </a:p>
          <a:p>
            <a:pPr lvl="0">
              <a:spcBef>
                <a:spcPts val="0"/>
              </a:spcBef>
              <a:buNone/>
            </a:pPr>
            <a:r>
              <a:rPr lang="en-GB" sz="2000">
                <a:solidFill>
                  <a:srgbClr val="000000"/>
                </a:solidFill>
              </a:rPr>
              <a:t>What do you think life would have been like for you if you had lived/been born in Syria?</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44" name="Shape 144"/>
        <p:cNvGrpSpPr/>
        <p:nvPr/>
      </p:nvGrpSpPr>
      <p:grpSpPr>
        <a:xfrm>
          <a:off x="0" y="0"/>
          <a:ext cx="0" cy="0"/>
          <a:chOff x="0" y="0"/>
          <a:chExt cx="0" cy="0"/>
        </a:xfrm>
      </p:grpSpPr>
      <p:sp>
        <p:nvSpPr>
          <p:cNvPr id="145" name="Shape 145"/>
          <p:cNvSpPr txBox="1"/>
          <p:nvPr>
            <p:ph type="title"/>
          </p:nvPr>
        </p:nvSpPr>
        <p:spPr>
          <a:xfrm>
            <a:off x="311700" y="164550"/>
            <a:ext cx="8520600" cy="572700"/>
          </a:xfrm>
          <a:prstGeom prst="rect">
            <a:avLst/>
          </a:prstGeom>
        </p:spPr>
        <p:txBody>
          <a:bodyPr anchorCtr="0" anchor="t" bIns="91425" lIns="91425" rIns="91425" wrap="square" tIns="91425">
            <a:noAutofit/>
          </a:bodyPr>
          <a:lstStyle/>
          <a:p>
            <a:pPr lvl="0" rtl="0">
              <a:spcBef>
                <a:spcPts val="0"/>
              </a:spcBef>
              <a:buClr>
                <a:schemeClr val="lt1"/>
              </a:buClr>
              <a:buSzPct val="25000"/>
              <a:buFont typeface="Permanent Marker"/>
              <a:buNone/>
            </a:pPr>
            <a:r>
              <a:rPr b="1" lang="en-GB" sz="3000">
                <a:latin typeface="Calibri"/>
                <a:ea typeface="Calibri"/>
                <a:cs typeface="Calibri"/>
                <a:sym typeface="Calibri"/>
              </a:rPr>
              <a:t>Learning Question: What is an informal letter and what are the key features?</a:t>
            </a:r>
          </a:p>
          <a:p>
            <a:pPr lvl="0" rtl="0">
              <a:spcBef>
                <a:spcPts val="0"/>
              </a:spcBef>
              <a:buNone/>
            </a:pPr>
            <a:r>
              <a:t/>
            </a:r>
            <a:endParaRPr b="1">
              <a:solidFill>
                <a:srgbClr val="000000"/>
              </a:solidFill>
            </a:endParaRPr>
          </a:p>
          <a:p>
            <a:pPr lvl="0" rtl="0">
              <a:spcBef>
                <a:spcPts val="0"/>
              </a:spcBef>
              <a:buNone/>
            </a:pPr>
            <a:r>
              <a:t/>
            </a:r>
            <a:endParaRPr/>
          </a:p>
        </p:txBody>
      </p:sp>
      <p:sp>
        <p:nvSpPr>
          <p:cNvPr id="146" name="Shape 146"/>
          <p:cNvSpPr txBox="1"/>
          <p:nvPr/>
        </p:nvSpPr>
        <p:spPr>
          <a:xfrm>
            <a:off x="420725" y="4221375"/>
            <a:ext cx="7999800" cy="743700"/>
          </a:xfrm>
          <a:prstGeom prst="rect">
            <a:avLst/>
          </a:prstGeom>
          <a:solidFill>
            <a:srgbClr val="FFE599"/>
          </a:solidFill>
          <a:ln>
            <a:noFill/>
          </a:ln>
        </p:spPr>
        <p:txBody>
          <a:bodyPr anchorCtr="0" anchor="t" bIns="91425" lIns="91425" rIns="91425" wrap="square" tIns="91425">
            <a:noAutofit/>
          </a:bodyPr>
          <a:lstStyle/>
          <a:p>
            <a:pPr indent="-368300" lvl="0" marL="457200" rtl="0">
              <a:spcBef>
                <a:spcPts val="0"/>
              </a:spcBef>
              <a:buSzPct val="100000"/>
              <a:buAutoNum type="arabicPeriod"/>
            </a:pPr>
            <a:r>
              <a:rPr lang="en-GB" sz="2200"/>
              <a:t>Starter: What is happening here? </a:t>
            </a:r>
          </a:p>
        </p:txBody>
      </p:sp>
      <p:sp>
        <p:nvSpPr>
          <p:cNvPr id="147" name="Shape 147"/>
          <p:cNvSpPr txBox="1"/>
          <p:nvPr/>
        </p:nvSpPr>
        <p:spPr>
          <a:xfrm>
            <a:off x="1301925" y="3578775"/>
            <a:ext cx="7118700" cy="642600"/>
          </a:xfrm>
          <a:prstGeom prst="rect">
            <a:avLst/>
          </a:prstGeom>
          <a:solidFill>
            <a:srgbClr val="F9CB9C"/>
          </a:solidFill>
          <a:ln>
            <a:noFill/>
          </a:ln>
        </p:spPr>
        <p:txBody>
          <a:bodyPr anchorCtr="0" anchor="t" bIns="91425" lIns="91425" rIns="91425" wrap="square" tIns="91425">
            <a:noAutofit/>
          </a:bodyPr>
          <a:lstStyle/>
          <a:p>
            <a:pPr lvl="0" rtl="0">
              <a:spcBef>
                <a:spcPts val="0"/>
              </a:spcBef>
              <a:buNone/>
            </a:pPr>
            <a:r>
              <a:rPr lang="en-GB" sz="2200"/>
              <a:t>2. A bit of background: The exam context.</a:t>
            </a:r>
          </a:p>
        </p:txBody>
      </p:sp>
      <p:sp>
        <p:nvSpPr>
          <p:cNvPr id="148" name="Shape 148"/>
          <p:cNvSpPr txBox="1"/>
          <p:nvPr/>
        </p:nvSpPr>
        <p:spPr>
          <a:xfrm>
            <a:off x="1961600" y="2835075"/>
            <a:ext cx="6459000" cy="743700"/>
          </a:xfrm>
          <a:prstGeom prst="rect">
            <a:avLst/>
          </a:prstGeom>
          <a:solidFill>
            <a:srgbClr val="D5A6BD"/>
          </a:solidFill>
          <a:ln>
            <a:noFill/>
          </a:ln>
        </p:spPr>
        <p:txBody>
          <a:bodyPr anchorCtr="0" anchor="t" bIns="91425" lIns="91425" rIns="91425" wrap="square" tIns="91425">
            <a:noAutofit/>
          </a:bodyPr>
          <a:lstStyle/>
          <a:p>
            <a:pPr lvl="0" rtl="0">
              <a:spcBef>
                <a:spcPts val="0"/>
              </a:spcBef>
              <a:buNone/>
            </a:pPr>
            <a:r>
              <a:rPr lang="en-GB" sz="2200"/>
              <a:t>3. Becoming Informed.</a:t>
            </a:r>
          </a:p>
        </p:txBody>
      </p:sp>
      <p:sp>
        <p:nvSpPr>
          <p:cNvPr id="149" name="Shape 149"/>
          <p:cNvSpPr txBox="1"/>
          <p:nvPr/>
        </p:nvSpPr>
        <p:spPr>
          <a:xfrm>
            <a:off x="2691500" y="2019675"/>
            <a:ext cx="5729100" cy="815400"/>
          </a:xfrm>
          <a:prstGeom prst="rect">
            <a:avLst/>
          </a:prstGeom>
          <a:solidFill>
            <a:srgbClr val="B4A7D6"/>
          </a:solidFill>
          <a:ln>
            <a:noFill/>
          </a:ln>
        </p:spPr>
        <p:txBody>
          <a:bodyPr anchorCtr="0" anchor="t" bIns="91425" lIns="91425" rIns="91425" wrap="square" tIns="91425">
            <a:noAutofit/>
          </a:bodyPr>
          <a:lstStyle/>
          <a:p>
            <a:pPr lvl="0" rtl="0">
              <a:spcBef>
                <a:spcPts val="0"/>
              </a:spcBef>
              <a:buNone/>
            </a:pPr>
            <a:r>
              <a:rPr lang="en-GB" sz="2200"/>
              <a:t>4. </a:t>
            </a:r>
            <a:r>
              <a:rPr lang="en-GB" sz="2200">
                <a:solidFill>
                  <a:schemeClr val="dk1"/>
                </a:solidFill>
              </a:rPr>
              <a:t>Sharing our thoughts.</a:t>
            </a:r>
          </a:p>
        </p:txBody>
      </p:sp>
      <p:sp>
        <p:nvSpPr>
          <p:cNvPr id="150" name="Shape 150"/>
          <p:cNvSpPr txBox="1"/>
          <p:nvPr/>
        </p:nvSpPr>
        <p:spPr>
          <a:xfrm>
            <a:off x="3512275" y="1205775"/>
            <a:ext cx="4908300" cy="813900"/>
          </a:xfrm>
          <a:prstGeom prst="rect">
            <a:avLst/>
          </a:prstGeom>
          <a:solidFill>
            <a:srgbClr val="C9DAF8"/>
          </a:solidFill>
          <a:ln>
            <a:noFill/>
          </a:ln>
        </p:spPr>
        <p:txBody>
          <a:bodyPr anchorCtr="0" anchor="t" bIns="91425" lIns="91425" rIns="91425" wrap="square" tIns="91425">
            <a:noAutofit/>
          </a:bodyPr>
          <a:lstStyle/>
          <a:p>
            <a:pPr lvl="0" rtl="0">
              <a:spcBef>
                <a:spcPts val="0"/>
              </a:spcBef>
              <a:buNone/>
            </a:pPr>
            <a:r>
              <a:rPr lang="en-GB" sz="2200"/>
              <a:t>5. Plenary: Reflection. </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54" name="Shape 154"/>
        <p:cNvGrpSpPr/>
        <p:nvPr/>
      </p:nvGrpSpPr>
      <p:grpSpPr>
        <a:xfrm>
          <a:off x="0" y="0"/>
          <a:ext cx="0" cy="0"/>
          <a:chOff x="0" y="0"/>
          <a:chExt cx="0" cy="0"/>
        </a:xfrm>
      </p:grpSpPr>
      <p:pic>
        <p:nvPicPr>
          <p:cNvPr id="155" name="Shape 155"/>
          <p:cNvPicPr preferRelativeResize="0"/>
          <p:nvPr/>
        </p:nvPicPr>
        <p:blipFill>
          <a:blip r:embed="rId3">
            <a:alphaModFix/>
          </a:blip>
          <a:stretch>
            <a:fillRect/>
          </a:stretch>
        </p:blipFill>
        <p:spPr>
          <a:xfrm>
            <a:off x="0" y="0"/>
            <a:ext cx="4330099" cy="5143500"/>
          </a:xfrm>
          <a:prstGeom prst="rect">
            <a:avLst/>
          </a:prstGeom>
          <a:noFill/>
          <a:ln>
            <a:noFill/>
          </a:ln>
        </p:spPr>
      </p:pic>
      <p:sp>
        <p:nvSpPr>
          <p:cNvPr id="156" name="Shape 156"/>
          <p:cNvSpPr txBox="1"/>
          <p:nvPr/>
        </p:nvSpPr>
        <p:spPr>
          <a:xfrm>
            <a:off x="4964025" y="1722500"/>
            <a:ext cx="3456900" cy="1136400"/>
          </a:xfrm>
          <a:prstGeom prst="rect">
            <a:avLst/>
          </a:prstGeom>
          <a:noFill/>
          <a:ln>
            <a:noFill/>
          </a:ln>
        </p:spPr>
        <p:txBody>
          <a:bodyPr anchorCtr="0" anchor="t" bIns="91425" lIns="91425" rIns="91425" wrap="square" tIns="91425">
            <a:noAutofit/>
          </a:bodyPr>
          <a:lstStyle/>
          <a:p>
            <a:pPr lvl="0" rtl="0">
              <a:spcBef>
                <a:spcPts val="0"/>
              </a:spcBef>
              <a:buNone/>
            </a:pPr>
            <a:r>
              <a:rPr lang="en-GB" sz="3000"/>
              <a:t>Which skills did you successfully use in lesson today?</a:t>
            </a: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