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Permanent Marker"/>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PermanentMarker-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Shape 1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3" name="Shape 16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0" name="Shape 17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7" name="Shape 17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9" name="Shape 1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Shape 1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6" name="Shape 1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Shape 2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6" name="Shape 20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3.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www.youtube.com/watch?v=sCTyd_ihCqE" TargetMode="Externa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8472000" cy="1235400"/>
          </a:xfrm>
          <a:prstGeom prst="rect">
            <a:avLst/>
          </a:prstGeom>
        </p:spPr>
        <p:txBody>
          <a:bodyPr anchorCtr="0" anchor="t" bIns="91425" lIns="91425" rIns="91425" wrap="square" tIns="91425">
            <a:noAutofit/>
          </a:bodyPr>
          <a:lstStyle/>
          <a:p>
            <a:pPr lvl="0" rtl="0" algn="ctr">
              <a:spcBef>
                <a:spcPts val="0"/>
              </a:spcBef>
              <a:buNone/>
            </a:pPr>
            <a:r>
              <a:rPr lang="en-GB" sz="2000"/>
              <a:t>Donald Trump on Syrian Refugees</a:t>
            </a:r>
          </a:p>
          <a:p>
            <a:pPr lvl="0" rtl="0" algn="ctr">
              <a:spcBef>
                <a:spcPts val="0"/>
              </a:spcBef>
              <a:buNone/>
            </a:pPr>
            <a:r>
              <a:rPr lang="en-GB" sz="2000"/>
              <a:t>(Note: He was referring to a terrorist attack in Sehwan, Pakistan, not Sweden. This speech happened on 19 February 2017)</a:t>
            </a:r>
          </a:p>
        </p:txBody>
      </p:sp>
      <p:sp>
        <p:nvSpPr>
          <p:cNvPr descr="Donald Trump cites the events that occurred &quot;LAST NIGHT IN SWEDEN&quot; in his denunciation of open refugee policies! Many people on social media are claiming that Trump completely fabricated an attack. Personally, I think his comment was likely referring to this Fox News segment on Tucker Carlson's show: https://www.youtube.com/watch?v=O1Q6tgj0O64  FEBRUARY 18, 2017. MELBOURNE, FLORIDA.  FREE PSYCHOLOGICAL TRAINING: http://www.DoseofDissonance.com/" id="118" name="Shape 118" title="TRUMP ON REFUGEES: &quot;LOOK AT WHAT'S HAPPENING LAST NIGHT IN SWEDEN!!&quot;">
            <a:hlinkClick r:id="rId3"/>
          </p:cNvPr>
          <p:cNvSpPr/>
          <p:nvPr/>
        </p:nvSpPr>
        <p:spPr>
          <a:xfrm>
            <a:off x="2017388" y="1151100"/>
            <a:ext cx="5109226" cy="3831925"/>
          </a:xfrm>
          <a:prstGeom prst="rect">
            <a:avLst/>
          </a:prstGeom>
          <a:blipFill>
            <a:blip r:embed="rId4">
              <a:alphaModFix/>
            </a:blip>
            <a:stretch>
              <a:fillRect/>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Speeches</a:t>
            </a:r>
          </a:p>
        </p:txBody>
      </p:sp>
      <p:pic>
        <p:nvPicPr>
          <p:cNvPr id="124" name="Shape 124"/>
          <p:cNvPicPr preferRelativeResize="0"/>
          <p:nvPr/>
        </p:nvPicPr>
        <p:blipFill>
          <a:blip r:embed="rId3">
            <a:alphaModFix/>
          </a:blip>
          <a:stretch>
            <a:fillRect/>
          </a:stretch>
        </p:blipFill>
        <p:spPr>
          <a:xfrm>
            <a:off x="2665100" y="2297025"/>
            <a:ext cx="3920087" cy="260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create a speech to educate others about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Trump’s Opinion.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Defining a position.</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Constructing a speech.</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a:spcBef>
                <a:spcPts val="0"/>
              </a:spcBef>
              <a:buNone/>
            </a:pPr>
            <a:r>
              <a:rPr lang="en-GB" sz="2200"/>
              <a:t>4. </a:t>
            </a:r>
            <a:r>
              <a:rPr lang="en-GB" sz="2200">
                <a:solidFill>
                  <a:schemeClr val="dk1"/>
                </a:solidFill>
              </a:rPr>
              <a:t>Peer Assessment.</a:t>
            </a:r>
          </a:p>
          <a:p>
            <a:pPr lvl="0" rtl="0">
              <a:spcBef>
                <a:spcPts val="0"/>
              </a:spcBef>
              <a:buNone/>
            </a:pPr>
            <a:r>
              <a:t/>
            </a:r>
            <a:endParaRPr sz="2200">
              <a:solidFill>
                <a:schemeClr val="dk1"/>
              </a:solidFill>
            </a:endParaRP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pic>
        <p:nvPicPr>
          <p:cNvPr id="139" name="Shape 13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0" name="Shape 140"/>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lang="en-GB" sz="3000"/>
              <a:t>Risk-taking</a:t>
            </a:r>
          </a:p>
          <a:p>
            <a:pPr lvl="0">
              <a:spcBef>
                <a:spcPts val="0"/>
              </a:spcBef>
              <a:buNone/>
            </a:pPr>
            <a:r>
              <a:rPr lang="en-GB" sz="3000"/>
              <a:t>Ambition</a:t>
            </a:r>
          </a:p>
          <a:p>
            <a:pPr lvl="0" rtl="0">
              <a:spcBef>
                <a:spcPts val="0"/>
              </a:spcBef>
              <a:buNone/>
            </a:pPr>
            <a:r>
              <a:rPr lang="en-GB" sz="3000"/>
              <a:t>Originality</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102125"/>
            <a:ext cx="8520600" cy="4762500"/>
          </a:xfrm>
          <a:prstGeom prst="rect">
            <a:avLst/>
          </a:prstGeom>
        </p:spPr>
        <p:txBody>
          <a:bodyPr anchorCtr="0" anchor="t" bIns="91425" lIns="91425" rIns="91425" wrap="square" tIns="91425">
            <a:noAutofit/>
          </a:bodyPr>
          <a:lstStyle/>
          <a:p>
            <a:pPr lvl="0">
              <a:spcBef>
                <a:spcPts val="0"/>
              </a:spcBef>
              <a:buNone/>
            </a:pPr>
            <a:r>
              <a:rPr b="1" lang="en-GB" sz="2200"/>
              <a:t>Your family have arrived in the UK and are living with their cousins. It has been a horrific journey, having lived in a refugee camp for a number of months before being able to gain access to Turkey, and get on a plane to the UK. </a:t>
            </a:r>
          </a:p>
          <a:p>
            <a:pPr lvl="0">
              <a:spcBef>
                <a:spcPts val="0"/>
              </a:spcBef>
              <a:buNone/>
            </a:pPr>
            <a:r>
              <a:t/>
            </a:r>
            <a:endParaRPr b="1" sz="2200"/>
          </a:p>
          <a:p>
            <a:pPr lvl="0">
              <a:spcBef>
                <a:spcPts val="0"/>
              </a:spcBef>
              <a:buNone/>
            </a:pPr>
            <a:r>
              <a:rPr b="1" lang="en-GB" sz="2200"/>
              <a:t>You were detained by Border Control, but your mother, despite all she has been through, completed all documents, was patient with Border officials, and when you came through Customs your cousins were waiting for you. </a:t>
            </a:r>
          </a:p>
          <a:p>
            <a:pPr lvl="0">
              <a:spcBef>
                <a:spcPts val="0"/>
              </a:spcBef>
              <a:buNone/>
            </a:pPr>
            <a:r>
              <a:t/>
            </a:r>
            <a:endParaRPr b="1" sz="2200"/>
          </a:p>
          <a:p>
            <a:pPr lvl="0">
              <a:spcBef>
                <a:spcPts val="0"/>
              </a:spcBef>
              <a:buNone/>
            </a:pPr>
            <a:r>
              <a:rPr b="1" lang="en-GB" sz="2200"/>
              <a:t>Maybe now there is a chance for a future. Maybe now there is a chance to be safe.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9" name="Shape 149"/>
        <p:cNvGrpSpPr/>
        <p:nvPr/>
      </p:nvGrpSpPr>
      <p:grpSpPr>
        <a:xfrm>
          <a:off x="0" y="0"/>
          <a:ext cx="0" cy="0"/>
          <a:chOff x="0" y="0"/>
          <a:chExt cx="0" cy="0"/>
        </a:xfrm>
      </p:grpSpPr>
      <p:sp>
        <p:nvSpPr>
          <p:cNvPr id="150" name="Shape 150"/>
          <p:cNvSpPr txBox="1"/>
          <p:nvPr>
            <p:ph type="title"/>
          </p:nvPr>
        </p:nvSpPr>
        <p:spPr>
          <a:xfrm>
            <a:off x="311700" y="102125"/>
            <a:ext cx="8520600" cy="3892500"/>
          </a:xfrm>
          <a:prstGeom prst="rect">
            <a:avLst/>
          </a:prstGeom>
        </p:spPr>
        <p:txBody>
          <a:bodyPr anchorCtr="0" anchor="t" bIns="91425" lIns="91425" rIns="91425" wrap="square" tIns="91425">
            <a:noAutofit/>
          </a:bodyPr>
          <a:lstStyle/>
          <a:p>
            <a:pPr lvl="0" rtl="0" algn="ctr">
              <a:spcBef>
                <a:spcPts val="0"/>
              </a:spcBef>
              <a:buNone/>
            </a:pPr>
            <a:r>
              <a:rPr b="1" lang="en-GB" sz="2200"/>
              <a:t>A British School Day</a:t>
            </a:r>
          </a:p>
          <a:p>
            <a:pPr lvl="0" rtl="0" algn="ctr">
              <a:spcBef>
                <a:spcPts val="0"/>
              </a:spcBef>
              <a:buNone/>
            </a:pPr>
            <a:r>
              <a:t/>
            </a:r>
            <a:endParaRPr b="1" sz="2200"/>
          </a:p>
          <a:p>
            <a:pPr lvl="0" rtl="0">
              <a:spcBef>
                <a:spcPts val="0"/>
              </a:spcBef>
              <a:buNone/>
            </a:pPr>
            <a:r>
              <a:rPr lang="en-GB" sz="2200"/>
              <a:t>You have settled into a new school, in Year 10. It is the middle of the year and things are so different here, but you are making friends and you are doing well in your subjects. </a:t>
            </a:r>
          </a:p>
          <a:p>
            <a:pPr lvl="0" rtl="0">
              <a:spcBef>
                <a:spcPts val="0"/>
              </a:spcBef>
              <a:buNone/>
            </a:pPr>
            <a:r>
              <a:t/>
            </a:r>
            <a:endParaRPr sz="2200"/>
          </a:p>
          <a:p>
            <a:pPr lvl="0" rtl="0">
              <a:spcBef>
                <a:spcPts val="0"/>
              </a:spcBef>
              <a:buNone/>
            </a:pPr>
            <a:r>
              <a:rPr lang="en-GB" sz="2200"/>
              <a:t>One day you overhear some other students in the restaurant talking about refugees; they are saying that it can’t be that bad, and maybe they just made the war so they would have an excuse to come here and live on Welfare. </a:t>
            </a:r>
          </a:p>
          <a:p>
            <a:pPr lvl="0" rtl="0">
              <a:spcBef>
                <a:spcPts val="0"/>
              </a:spcBef>
              <a:buNone/>
            </a:pPr>
            <a:r>
              <a:t/>
            </a:r>
            <a:endParaRPr sz="2200"/>
          </a:p>
          <a:p>
            <a:pPr lvl="0" rtl="0">
              <a:spcBef>
                <a:spcPts val="0"/>
              </a:spcBef>
              <a:buNone/>
            </a:pPr>
            <a:r>
              <a:rPr lang="en-GB" sz="2200"/>
              <a:t>You are so mad. You want to tell them that they have no idea what they are talking about, but instead you just walk away. </a:t>
            </a:r>
          </a:p>
          <a:p>
            <a:pPr lvl="0" rtl="0">
              <a:spcBef>
                <a:spcPts val="0"/>
              </a:spcBef>
              <a:buNone/>
            </a:pPr>
            <a:r>
              <a:t/>
            </a:r>
            <a:endParaRPr b="1"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4" name="Shape 154"/>
        <p:cNvGrpSpPr/>
        <p:nvPr/>
      </p:nvGrpSpPr>
      <p:grpSpPr>
        <a:xfrm>
          <a:off x="0" y="0"/>
          <a:ext cx="0" cy="0"/>
          <a:chOff x="0" y="0"/>
          <a:chExt cx="0" cy="0"/>
        </a:xfrm>
      </p:grpSpPr>
      <p:sp>
        <p:nvSpPr>
          <p:cNvPr id="155" name="Shape 155"/>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create a speech to educate others about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56" name="Shape 156"/>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Trump’s Opinion. </a:t>
            </a:r>
          </a:p>
        </p:txBody>
      </p:sp>
      <p:sp>
        <p:nvSpPr>
          <p:cNvPr id="157" name="Shape 157"/>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Defining a position.</a:t>
            </a:r>
          </a:p>
        </p:txBody>
      </p:sp>
      <p:sp>
        <p:nvSpPr>
          <p:cNvPr id="158" name="Shape 158"/>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Constructing a speech.</a:t>
            </a:r>
          </a:p>
        </p:txBody>
      </p:sp>
      <p:sp>
        <p:nvSpPr>
          <p:cNvPr id="159" name="Shape 159"/>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a:spcBef>
                <a:spcPts val="0"/>
              </a:spcBef>
              <a:buNone/>
            </a:pPr>
            <a:r>
              <a:rPr lang="en-GB" sz="2200"/>
              <a:t>4. </a:t>
            </a:r>
            <a:r>
              <a:rPr lang="en-GB" sz="2200">
                <a:solidFill>
                  <a:schemeClr val="dk1"/>
                </a:solidFill>
              </a:rPr>
              <a:t>Peer Assessment.</a:t>
            </a:r>
          </a:p>
          <a:p>
            <a:pPr lvl="0" rtl="0">
              <a:spcBef>
                <a:spcPts val="0"/>
              </a:spcBef>
              <a:buNone/>
            </a:pPr>
            <a:r>
              <a:t/>
            </a:r>
            <a:endParaRPr sz="2200">
              <a:solidFill>
                <a:schemeClr val="dk1"/>
              </a:solidFill>
            </a:endParaRPr>
          </a:p>
        </p:txBody>
      </p:sp>
      <p:sp>
        <p:nvSpPr>
          <p:cNvPr id="160" name="Shape 160"/>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4" name="Shape 164"/>
        <p:cNvGrpSpPr/>
        <p:nvPr/>
      </p:nvGrpSpPr>
      <p:grpSpPr>
        <a:xfrm>
          <a:off x="0" y="0"/>
          <a:ext cx="0" cy="0"/>
          <a:chOff x="0" y="0"/>
          <a:chExt cx="0" cy="0"/>
        </a:xfrm>
      </p:grpSpPr>
      <p:sp>
        <p:nvSpPr>
          <p:cNvPr id="165" name="Shape 165"/>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What is a speech?</a:t>
            </a:r>
          </a:p>
        </p:txBody>
      </p:sp>
      <p:sp>
        <p:nvSpPr>
          <p:cNvPr id="166" name="Shape 166"/>
          <p:cNvSpPr txBox="1"/>
          <p:nvPr>
            <p:ph idx="1" type="body"/>
          </p:nvPr>
        </p:nvSpPr>
        <p:spPr>
          <a:xfrm>
            <a:off x="155000" y="659150"/>
            <a:ext cx="5372100" cy="4328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A speech is a text designed to persuade a listener to agree with the speaker’s point of view. </a:t>
            </a:r>
          </a:p>
          <a:p>
            <a:pPr lvl="0" rtl="0">
              <a:spcBef>
                <a:spcPts val="0"/>
              </a:spcBef>
              <a:buNone/>
            </a:pPr>
            <a:r>
              <a:rPr lang="en-GB" sz="2000">
                <a:solidFill>
                  <a:srgbClr val="000000"/>
                </a:solidFill>
              </a:rPr>
              <a:t>They are written in the 1st Person.</a:t>
            </a:r>
          </a:p>
          <a:p>
            <a:pPr lvl="0" rtl="0">
              <a:spcBef>
                <a:spcPts val="0"/>
              </a:spcBef>
              <a:buNone/>
            </a:pPr>
            <a:r>
              <a:rPr lang="en-GB" sz="2000">
                <a:solidFill>
                  <a:srgbClr val="000000"/>
                </a:solidFill>
              </a:rPr>
              <a:t>They begin with an anecdote or story.</a:t>
            </a:r>
          </a:p>
          <a:p>
            <a:pPr lvl="0" rtl="0">
              <a:spcBef>
                <a:spcPts val="0"/>
              </a:spcBef>
              <a:buNone/>
            </a:pPr>
            <a:r>
              <a:rPr lang="en-GB" sz="2000">
                <a:solidFill>
                  <a:srgbClr val="000000"/>
                </a:solidFill>
              </a:rPr>
              <a:t>They use a variety of persuasive language techniques. </a:t>
            </a:r>
          </a:p>
        </p:txBody>
      </p:sp>
      <p:pic>
        <p:nvPicPr>
          <p:cNvPr id="167" name="Shape 167"/>
          <p:cNvPicPr preferRelativeResize="0"/>
          <p:nvPr/>
        </p:nvPicPr>
        <p:blipFill>
          <a:blip r:embed="rId3">
            <a:alphaModFix/>
          </a:blip>
          <a:stretch>
            <a:fillRect/>
          </a:stretch>
        </p:blipFill>
        <p:spPr>
          <a:xfrm>
            <a:off x="5527088" y="1175525"/>
            <a:ext cx="3305175" cy="3295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1" name="Shape 171"/>
        <p:cNvGrpSpPr/>
        <p:nvPr/>
      </p:nvGrpSpPr>
      <p:grpSpPr>
        <a:xfrm>
          <a:off x="0" y="0"/>
          <a:ext cx="0" cy="0"/>
          <a:chOff x="0" y="0"/>
          <a:chExt cx="0" cy="0"/>
        </a:xfrm>
      </p:grpSpPr>
      <p:sp>
        <p:nvSpPr>
          <p:cNvPr id="172" name="Shape 172"/>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73" name="Shape 173"/>
          <p:cNvSpPr txBox="1"/>
          <p:nvPr>
            <p:ph idx="1" type="body"/>
          </p:nvPr>
        </p:nvSpPr>
        <p:spPr>
          <a:xfrm>
            <a:off x="259775" y="758575"/>
            <a:ext cx="5445600" cy="4230000"/>
          </a:xfrm>
          <a:prstGeom prst="rect">
            <a:avLst/>
          </a:prstGeom>
        </p:spPr>
        <p:txBody>
          <a:bodyPr anchorCtr="0" anchor="t" bIns="91425" lIns="91425" rIns="91425" wrap="square" tIns="91425">
            <a:noAutofit/>
          </a:bodyPr>
          <a:lstStyle/>
          <a:p>
            <a:pPr lvl="0" rtl="0">
              <a:spcBef>
                <a:spcPts val="0"/>
              </a:spcBef>
              <a:buNone/>
            </a:pPr>
            <a:r>
              <a:rPr lang="en-GB" sz="2200">
                <a:solidFill>
                  <a:srgbClr val="000000"/>
                </a:solidFill>
              </a:rPr>
              <a:t>You are to write a speech explaining your position on the Syrian Refugee Crisis</a:t>
            </a:r>
          </a:p>
          <a:p>
            <a:pPr lvl="0" rtl="0">
              <a:spcBef>
                <a:spcPts val="0"/>
              </a:spcBef>
              <a:buNone/>
            </a:pPr>
            <a:r>
              <a:rPr b="1" lang="en-GB" sz="2200">
                <a:solidFill>
                  <a:srgbClr val="000000"/>
                </a:solidFill>
              </a:rPr>
              <a:t>Genre</a:t>
            </a:r>
            <a:r>
              <a:rPr lang="en-GB" sz="2200">
                <a:solidFill>
                  <a:srgbClr val="000000"/>
                </a:solidFill>
              </a:rPr>
              <a:t>: Speech</a:t>
            </a:r>
          </a:p>
          <a:p>
            <a:pPr lvl="0" rtl="0">
              <a:spcBef>
                <a:spcPts val="0"/>
              </a:spcBef>
              <a:buNone/>
            </a:pPr>
            <a:r>
              <a:rPr b="1" lang="en-GB" sz="2200">
                <a:solidFill>
                  <a:srgbClr val="000000"/>
                </a:solidFill>
              </a:rPr>
              <a:t>Audience</a:t>
            </a:r>
            <a:r>
              <a:rPr lang="en-GB" sz="2200">
                <a:solidFill>
                  <a:srgbClr val="000000"/>
                </a:solidFill>
              </a:rPr>
              <a:t>: members of your Year group in lesson</a:t>
            </a:r>
          </a:p>
          <a:p>
            <a:pPr lvl="0" rtl="0">
              <a:spcBef>
                <a:spcPts val="0"/>
              </a:spcBef>
              <a:buNone/>
            </a:pPr>
            <a:r>
              <a:rPr b="1" lang="en-GB" sz="2200">
                <a:solidFill>
                  <a:srgbClr val="000000"/>
                </a:solidFill>
              </a:rPr>
              <a:t>Purpose</a:t>
            </a:r>
            <a:r>
              <a:rPr lang="en-GB" sz="2200">
                <a:solidFill>
                  <a:srgbClr val="000000"/>
                </a:solidFill>
              </a:rPr>
              <a:t>: To provide them with information about the Syrian Refugee Crisis and help persuade them to your way of thinking. </a:t>
            </a:r>
          </a:p>
        </p:txBody>
      </p:sp>
      <p:pic>
        <p:nvPicPr>
          <p:cNvPr id="174" name="Shape 174"/>
          <p:cNvPicPr preferRelativeResize="0"/>
          <p:nvPr/>
        </p:nvPicPr>
        <p:blipFill>
          <a:blip r:embed="rId3">
            <a:alphaModFix/>
          </a:blip>
          <a:stretch>
            <a:fillRect/>
          </a:stretch>
        </p:blipFill>
        <p:spPr>
          <a:xfrm>
            <a:off x="5857775" y="1083875"/>
            <a:ext cx="3133825" cy="312479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8" name="Shape 178"/>
        <p:cNvGrpSpPr/>
        <p:nvPr/>
      </p:nvGrpSpPr>
      <p:grpSpPr>
        <a:xfrm>
          <a:off x="0" y="0"/>
          <a:ext cx="0" cy="0"/>
          <a:chOff x="0" y="0"/>
          <a:chExt cx="0" cy="0"/>
        </a:xfrm>
      </p:grpSpPr>
      <p:sp>
        <p:nvSpPr>
          <p:cNvPr id="179" name="Shape 179"/>
          <p:cNvSpPr txBox="1"/>
          <p:nvPr>
            <p:ph type="title"/>
          </p:nvPr>
        </p:nvSpPr>
        <p:spPr>
          <a:xfrm>
            <a:off x="311700" y="121475"/>
            <a:ext cx="8520600" cy="572700"/>
          </a:xfrm>
          <a:prstGeom prst="rect">
            <a:avLst/>
          </a:prstGeom>
        </p:spPr>
        <p:txBody>
          <a:bodyPr anchorCtr="0" anchor="t" bIns="91425" lIns="91425" rIns="91425" wrap="square" tIns="91425">
            <a:noAutofit/>
          </a:bodyPr>
          <a:lstStyle/>
          <a:p>
            <a:pPr lvl="0" algn="ctr">
              <a:spcBef>
                <a:spcPts val="0"/>
              </a:spcBef>
              <a:buNone/>
            </a:pPr>
            <a:r>
              <a:rPr b="1" lang="en-GB"/>
              <a:t>Speech Writing for the GCSE</a:t>
            </a:r>
          </a:p>
        </p:txBody>
      </p:sp>
      <p:sp>
        <p:nvSpPr>
          <p:cNvPr id="180" name="Shape 180"/>
          <p:cNvSpPr txBox="1"/>
          <p:nvPr>
            <p:ph idx="1" type="body"/>
          </p:nvPr>
        </p:nvSpPr>
        <p:spPr>
          <a:xfrm>
            <a:off x="311700" y="739650"/>
            <a:ext cx="85206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For your exam, you will have only 55 minutes to write a cohesive speech, but they want to see certain features of speeches that are non-negotiable. </a:t>
            </a:r>
          </a:p>
          <a:p>
            <a:pPr indent="-355600" lvl="0" marL="457200" rtl="0">
              <a:spcBef>
                <a:spcPts val="0"/>
              </a:spcBef>
              <a:spcAft>
                <a:spcPts val="0"/>
              </a:spcAft>
              <a:buClr>
                <a:srgbClr val="000000"/>
              </a:buClr>
              <a:buSzPct val="100000"/>
            </a:pPr>
            <a:r>
              <a:rPr lang="en-GB" sz="2000">
                <a:solidFill>
                  <a:srgbClr val="000000"/>
                </a:solidFill>
              </a:rPr>
              <a:t>Start with an emotive introduction or anecdote</a:t>
            </a:r>
          </a:p>
          <a:p>
            <a:pPr indent="-355600" lvl="0" marL="457200" rtl="0">
              <a:spcBef>
                <a:spcPts val="0"/>
              </a:spcBef>
              <a:spcAft>
                <a:spcPts val="0"/>
              </a:spcAft>
              <a:buClr>
                <a:srgbClr val="000000"/>
              </a:buClr>
              <a:buSzPct val="100000"/>
            </a:pPr>
            <a:r>
              <a:rPr lang="en-GB" sz="2000">
                <a:solidFill>
                  <a:srgbClr val="000000"/>
                </a:solidFill>
              </a:rPr>
              <a:t>Introduce yourself and what you will be speaking about</a:t>
            </a:r>
          </a:p>
          <a:p>
            <a:pPr indent="-355600" lvl="0" marL="457200" rtl="0">
              <a:spcBef>
                <a:spcPts val="0"/>
              </a:spcBef>
              <a:spcAft>
                <a:spcPts val="0"/>
              </a:spcAft>
              <a:buClr>
                <a:srgbClr val="000000"/>
              </a:buClr>
              <a:buSzPct val="100000"/>
            </a:pPr>
            <a:r>
              <a:rPr lang="en-GB" sz="2000">
                <a:solidFill>
                  <a:srgbClr val="000000"/>
                </a:solidFill>
              </a:rPr>
              <a:t>Organise your ideas logically so that your strongest arguments are at the end of the speech</a:t>
            </a:r>
          </a:p>
          <a:p>
            <a:pPr indent="-355600" lvl="0" marL="457200" rtl="0">
              <a:spcBef>
                <a:spcPts val="0"/>
              </a:spcBef>
              <a:spcAft>
                <a:spcPts val="0"/>
              </a:spcAft>
              <a:buClr>
                <a:srgbClr val="000000"/>
              </a:buClr>
              <a:buSzPct val="100000"/>
            </a:pPr>
            <a:r>
              <a:rPr lang="en-GB" sz="2000">
                <a:solidFill>
                  <a:srgbClr val="000000"/>
                </a:solidFill>
              </a:rPr>
              <a:t>Use persuasive language devices</a:t>
            </a:r>
          </a:p>
          <a:p>
            <a:pPr indent="-355600" lvl="0" marL="457200" rtl="0">
              <a:spcBef>
                <a:spcPts val="0"/>
              </a:spcBef>
              <a:buClr>
                <a:srgbClr val="000000"/>
              </a:buClr>
              <a:buSzPct val="100000"/>
            </a:pPr>
            <a:r>
              <a:rPr lang="en-GB" sz="2000">
                <a:solidFill>
                  <a:srgbClr val="000000"/>
                </a:solidFill>
              </a:rPr>
              <a:t>Conclude by putting a challenge to your audience and thank them for listening</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4" name="Shape 184"/>
        <p:cNvGrpSpPr/>
        <p:nvPr/>
      </p:nvGrpSpPr>
      <p:grpSpPr>
        <a:xfrm>
          <a:off x="0" y="0"/>
          <a:ext cx="0" cy="0"/>
          <a:chOff x="0" y="0"/>
          <a:chExt cx="0" cy="0"/>
        </a:xfrm>
      </p:grpSpPr>
      <p:sp>
        <p:nvSpPr>
          <p:cNvPr id="185" name="Shape 185"/>
          <p:cNvSpPr txBox="1"/>
          <p:nvPr>
            <p:ph type="title"/>
          </p:nvPr>
        </p:nvSpPr>
        <p:spPr>
          <a:xfrm>
            <a:off x="311700" y="155100"/>
            <a:ext cx="8520600" cy="572700"/>
          </a:xfrm>
          <a:prstGeom prst="rect">
            <a:avLst/>
          </a:prstGeom>
        </p:spPr>
        <p:txBody>
          <a:bodyPr anchorCtr="0" anchor="t" bIns="91425" lIns="91425" rIns="91425" wrap="square" tIns="91425">
            <a:noAutofit/>
          </a:bodyPr>
          <a:lstStyle/>
          <a:p>
            <a:pPr lvl="0" rtl="0" algn="ctr">
              <a:spcBef>
                <a:spcPts val="0"/>
              </a:spcBef>
              <a:buNone/>
            </a:pPr>
            <a:r>
              <a:rPr b="1" lang="en-GB"/>
              <a:t>Speech</a:t>
            </a:r>
          </a:p>
        </p:txBody>
      </p:sp>
      <p:sp>
        <p:nvSpPr>
          <p:cNvPr id="186" name="Shape 186"/>
          <p:cNvSpPr txBox="1"/>
          <p:nvPr>
            <p:ph idx="1" type="body"/>
          </p:nvPr>
        </p:nvSpPr>
        <p:spPr>
          <a:xfrm>
            <a:off x="311700" y="805350"/>
            <a:ext cx="8520600" cy="4230900"/>
          </a:xfrm>
          <a:prstGeom prst="rect">
            <a:avLst/>
          </a:prstGeom>
        </p:spPr>
        <p:txBody>
          <a:bodyPr anchorCtr="0" anchor="t" bIns="91425" lIns="91425" rIns="91425" wrap="square" tIns="91425">
            <a:noAutofit/>
          </a:bodyPr>
          <a:lstStyle/>
          <a:p>
            <a:pPr lvl="0">
              <a:spcBef>
                <a:spcPts val="0"/>
              </a:spcBef>
              <a:buNone/>
            </a:pPr>
            <a:r>
              <a:rPr b="1" lang="en-GB" sz="2000">
                <a:solidFill>
                  <a:srgbClr val="000000"/>
                </a:solidFill>
              </a:rPr>
              <a:t>Introduction</a:t>
            </a:r>
            <a:r>
              <a:rPr lang="en-GB" sz="2000">
                <a:solidFill>
                  <a:srgbClr val="000000"/>
                </a:solidFill>
              </a:rPr>
              <a:t>: engage/hook your audience, just like in a narrative piece</a:t>
            </a:r>
          </a:p>
          <a:p>
            <a:pPr lvl="0">
              <a:spcBef>
                <a:spcPts val="0"/>
              </a:spcBef>
              <a:buNone/>
            </a:pPr>
            <a:r>
              <a:rPr b="1" lang="en-GB" sz="2000">
                <a:solidFill>
                  <a:srgbClr val="000000"/>
                </a:solidFill>
              </a:rPr>
              <a:t>First paragraph:</a:t>
            </a:r>
            <a:r>
              <a:rPr lang="en-GB" sz="2000">
                <a:solidFill>
                  <a:srgbClr val="000000"/>
                </a:solidFill>
              </a:rPr>
              <a:t> establish who you are, what you are talking about and why</a:t>
            </a:r>
          </a:p>
          <a:p>
            <a:pPr lvl="0">
              <a:spcBef>
                <a:spcPts val="0"/>
              </a:spcBef>
              <a:buNone/>
            </a:pPr>
            <a:r>
              <a:rPr b="1" lang="en-GB" sz="2000">
                <a:solidFill>
                  <a:srgbClr val="000000"/>
                </a:solidFill>
              </a:rPr>
              <a:t>Second paragraph:</a:t>
            </a:r>
            <a:r>
              <a:rPr lang="en-GB" sz="2000">
                <a:solidFill>
                  <a:srgbClr val="000000"/>
                </a:solidFill>
              </a:rPr>
              <a:t> background of the Syrian conflict</a:t>
            </a:r>
          </a:p>
          <a:p>
            <a:pPr lvl="0">
              <a:spcBef>
                <a:spcPts val="0"/>
              </a:spcBef>
              <a:buNone/>
            </a:pPr>
            <a:r>
              <a:rPr b="1" lang="en-GB" sz="2000">
                <a:solidFill>
                  <a:srgbClr val="000000"/>
                </a:solidFill>
              </a:rPr>
              <a:t>Third paragraph:</a:t>
            </a:r>
            <a:r>
              <a:rPr lang="en-GB" sz="2000">
                <a:solidFill>
                  <a:srgbClr val="000000"/>
                </a:solidFill>
              </a:rPr>
              <a:t> what’s happening there now</a:t>
            </a:r>
          </a:p>
          <a:p>
            <a:pPr lvl="0">
              <a:spcBef>
                <a:spcPts val="0"/>
              </a:spcBef>
              <a:buNone/>
            </a:pPr>
            <a:r>
              <a:rPr b="1" lang="en-GB" sz="2000">
                <a:solidFill>
                  <a:srgbClr val="000000"/>
                </a:solidFill>
              </a:rPr>
              <a:t>Fourth paragraph:</a:t>
            </a:r>
            <a:r>
              <a:rPr lang="en-GB" sz="2000">
                <a:solidFill>
                  <a:srgbClr val="000000"/>
                </a:solidFill>
              </a:rPr>
              <a:t> what refugees are going through, why they are leaving Syria</a:t>
            </a:r>
          </a:p>
          <a:p>
            <a:pPr lvl="0" rtl="0">
              <a:spcBef>
                <a:spcPts val="0"/>
              </a:spcBef>
              <a:buNone/>
            </a:pPr>
            <a:r>
              <a:rPr b="1" lang="en-GB" sz="2000">
                <a:solidFill>
                  <a:srgbClr val="000000"/>
                </a:solidFill>
              </a:rPr>
              <a:t>Final paragraph:</a:t>
            </a:r>
            <a:r>
              <a:rPr lang="en-GB" sz="2000">
                <a:solidFill>
                  <a:srgbClr val="000000"/>
                </a:solidFill>
              </a:rPr>
              <a:t> appeal to your audience to agree with your point of view</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0" name="Shape 190"/>
        <p:cNvGrpSpPr/>
        <p:nvPr/>
      </p:nvGrpSpPr>
      <p:grpSpPr>
        <a:xfrm>
          <a:off x="0" y="0"/>
          <a:ext cx="0" cy="0"/>
          <a:chOff x="0" y="0"/>
          <a:chExt cx="0" cy="0"/>
        </a:xfrm>
      </p:grpSpPr>
      <p:sp>
        <p:nvSpPr>
          <p:cNvPr id="191" name="Shape 191"/>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192" name="Shape 192"/>
          <p:cNvSpPr txBox="1"/>
          <p:nvPr>
            <p:ph idx="1" type="body"/>
          </p:nvPr>
        </p:nvSpPr>
        <p:spPr>
          <a:xfrm>
            <a:off x="311700" y="717700"/>
            <a:ext cx="54510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Written in 1st Person </a:t>
            </a:r>
          </a:p>
          <a:p>
            <a:pPr indent="-355600" lvl="0" marL="457200" rtl="0">
              <a:spcBef>
                <a:spcPts val="0"/>
              </a:spcBef>
              <a:spcAft>
                <a:spcPts val="0"/>
              </a:spcAft>
              <a:buClr>
                <a:srgbClr val="000000"/>
              </a:buClr>
              <a:buSzPct val="100000"/>
            </a:pPr>
            <a:r>
              <a:rPr lang="en-GB" sz="2000">
                <a:solidFill>
                  <a:srgbClr val="000000"/>
                </a:solidFill>
              </a:rPr>
              <a:t>Written in a formal style</a:t>
            </a:r>
          </a:p>
          <a:p>
            <a:pPr indent="-355600" lvl="0" marL="457200" rtl="0">
              <a:spcBef>
                <a:spcPts val="0"/>
              </a:spcBef>
              <a:spcAft>
                <a:spcPts val="0"/>
              </a:spcAft>
              <a:buClr>
                <a:srgbClr val="000000"/>
              </a:buClr>
              <a:buSzPct val="100000"/>
            </a:pPr>
            <a:r>
              <a:rPr lang="en-GB" sz="2000">
                <a:solidFill>
                  <a:srgbClr val="000000"/>
                </a:solidFill>
              </a:rPr>
              <a:t>Uses a range of persuasive language</a:t>
            </a:r>
          </a:p>
          <a:p>
            <a:pPr indent="-355600" lvl="0" marL="457200" rtl="0">
              <a:spcBef>
                <a:spcPts val="0"/>
              </a:spcBef>
              <a:spcAft>
                <a:spcPts val="0"/>
              </a:spcAft>
              <a:buClr>
                <a:srgbClr val="000000"/>
              </a:buClr>
              <a:buSzPct val="100000"/>
            </a:pPr>
            <a:r>
              <a:rPr lang="en-GB" sz="2000">
                <a:solidFill>
                  <a:srgbClr val="000000"/>
                </a:solidFill>
              </a:rPr>
              <a:t>Use of connectives between sections</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b="1" lang="en-GB" sz="2000">
                <a:solidFill>
                  <a:srgbClr val="000000"/>
                </a:solidFill>
              </a:rPr>
              <a:t>Provide a WWW and EBL.</a:t>
            </a:r>
          </a:p>
        </p:txBody>
      </p:sp>
      <p:pic>
        <p:nvPicPr>
          <p:cNvPr id="193" name="Shape 193"/>
          <p:cNvPicPr preferRelativeResize="0"/>
          <p:nvPr/>
        </p:nvPicPr>
        <p:blipFill>
          <a:blip r:embed="rId3">
            <a:alphaModFix/>
          </a:blip>
          <a:stretch>
            <a:fillRect/>
          </a:stretch>
        </p:blipFill>
        <p:spPr>
          <a:xfrm>
            <a:off x="5762688" y="989000"/>
            <a:ext cx="3381375" cy="3314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7" name="Shape 197"/>
        <p:cNvGrpSpPr/>
        <p:nvPr/>
      </p:nvGrpSpPr>
      <p:grpSpPr>
        <a:xfrm>
          <a:off x="0" y="0"/>
          <a:ext cx="0" cy="0"/>
          <a:chOff x="0" y="0"/>
          <a:chExt cx="0" cy="0"/>
        </a:xfrm>
      </p:grpSpPr>
      <p:sp>
        <p:nvSpPr>
          <p:cNvPr id="198" name="Shape 198"/>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create a speech to educate others about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99" name="Shape 199"/>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Trump’s Opinion. </a:t>
            </a:r>
          </a:p>
        </p:txBody>
      </p:sp>
      <p:sp>
        <p:nvSpPr>
          <p:cNvPr id="200" name="Shape 200"/>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Defining a position.</a:t>
            </a:r>
          </a:p>
        </p:txBody>
      </p:sp>
      <p:sp>
        <p:nvSpPr>
          <p:cNvPr id="201" name="Shape 201"/>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Constructing a speech.</a:t>
            </a:r>
          </a:p>
        </p:txBody>
      </p:sp>
      <p:sp>
        <p:nvSpPr>
          <p:cNvPr id="202" name="Shape 202"/>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Assessment</a:t>
            </a:r>
            <a:r>
              <a:rPr lang="en-GB" sz="2200">
                <a:solidFill>
                  <a:schemeClr val="dk1"/>
                </a:solidFill>
              </a:rPr>
              <a:t>.</a:t>
            </a:r>
          </a:p>
        </p:txBody>
      </p:sp>
      <p:sp>
        <p:nvSpPr>
          <p:cNvPr id="203" name="Shape 203"/>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07" name="Shape 207"/>
        <p:cNvGrpSpPr/>
        <p:nvPr/>
      </p:nvGrpSpPr>
      <p:grpSpPr>
        <a:xfrm>
          <a:off x="0" y="0"/>
          <a:ext cx="0" cy="0"/>
          <a:chOff x="0" y="0"/>
          <a:chExt cx="0" cy="0"/>
        </a:xfrm>
      </p:grpSpPr>
      <p:pic>
        <p:nvPicPr>
          <p:cNvPr id="208" name="Shape 208"/>
          <p:cNvPicPr preferRelativeResize="0"/>
          <p:nvPr/>
        </p:nvPicPr>
        <p:blipFill>
          <a:blip r:embed="rId3">
            <a:alphaModFix/>
          </a:blip>
          <a:stretch>
            <a:fillRect/>
          </a:stretch>
        </p:blipFill>
        <p:spPr>
          <a:xfrm>
            <a:off x="0" y="0"/>
            <a:ext cx="4330099" cy="5143500"/>
          </a:xfrm>
          <a:prstGeom prst="rect">
            <a:avLst/>
          </a:prstGeom>
          <a:noFill/>
          <a:ln>
            <a:noFill/>
          </a:ln>
        </p:spPr>
      </p:pic>
      <p:sp>
        <p:nvSpPr>
          <p:cNvPr id="209" name="Shape 209"/>
          <p:cNvSpPr txBox="1"/>
          <p:nvPr/>
        </p:nvSpPr>
        <p:spPr>
          <a:xfrm>
            <a:off x="4974425" y="1078275"/>
            <a:ext cx="3456900" cy="1136400"/>
          </a:xfrm>
          <a:prstGeom prst="rect">
            <a:avLst/>
          </a:prstGeom>
          <a:noFill/>
          <a:ln>
            <a:noFill/>
          </a:ln>
        </p:spPr>
        <p:txBody>
          <a:bodyPr anchorCtr="0" anchor="t" bIns="91425" lIns="91425" rIns="91425" wrap="square" tIns="91425">
            <a:noAutofit/>
          </a:bodyPr>
          <a:lstStyle/>
          <a:p>
            <a:pPr lvl="0">
              <a:spcBef>
                <a:spcPts val="0"/>
              </a:spcBef>
              <a:buClr>
                <a:schemeClr val="dk1"/>
              </a:buClr>
              <a:buSzPct val="36666"/>
              <a:buFont typeface="Arial"/>
              <a:buNone/>
            </a:pPr>
            <a:r>
              <a:rPr lang="en-GB" sz="3000">
                <a:solidFill>
                  <a:schemeClr val="dk1"/>
                </a:solidFill>
              </a:rPr>
              <a:t>How did you use these today? </a:t>
            </a:r>
          </a:p>
          <a:p>
            <a:pPr lvl="0">
              <a:spcBef>
                <a:spcPts val="0"/>
              </a:spcBef>
              <a:buClr>
                <a:schemeClr val="dk1"/>
              </a:buClr>
              <a:buSzPct val="36666"/>
              <a:buFont typeface="Arial"/>
              <a:buNone/>
            </a:pPr>
            <a:r>
              <a:rPr lang="en-GB" sz="3000">
                <a:solidFill>
                  <a:schemeClr val="dk1"/>
                </a:solidFill>
              </a:rPr>
              <a:t>Risk-taking</a:t>
            </a:r>
          </a:p>
          <a:p>
            <a:pPr lvl="0">
              <a:spcBef>
                <a:spcPts val="0"/>
              </a:spcBef>
              <a:buClr>
                <a:schemeClr val="dk1"/>
              </a:buClr>
              <a:buSzPct val="36666"/>
              <a:buFont typeface="Arial"/>
              <a:buNone/>
            </a:pPr>
            <a:r>
              <a:rPr lang="en-GB" sz="3000">
                <a:solidFill>
                  <a:schemeClr val="dk1"/>
                </a:solidFill>
              </a:rPr>
              <a:t>Ambition</a:t>
            </a:r>
          </a:p>
          <a:p>
            <a:pPr lvl="0">
              <a:spcBef>
                <a:spcPts val="0"/>
              </a:spcBef>
              <a:buClr>
                <a:schemeClr val="dk1"/>
              </a:buClr>
              <a:buSzPct val="36666"/>
              <a:buFont typeface="Arial"/>
              <a:buNone/>
            </a:pPr>
            <a:r>
              <a:rPr lang="en-GB" sz="3000">
                <a:solidFill>
                  <a:schemeClr val="dk1"/>
                </a:solidFill>
              </a:rPr>
              <a:t>Originality</a:t>
            </a:r>
          </a:p>
          <a:p>
            <a:pPr lvl="0">
              <a:spcBef>
                <a:spcPts val="0"/>
              </a:spcBef>
              <a:buClr>
                <a:schemeClr val="dk1"/>
              </a:buClr>
              <a:buSzPct val="36666"/>
              <a:buFont typeface="Arial"/>
              <a:buNone/>
            </a:pPr>
            <a:r>
              <a:t/>
            </a:r>
            <a:endParaRPr sz="3000">
              <a:solidFill>
                <a:schemeClr val="dk1"/>
              </a:solidFill>
            </a:endParaRPr>
          </a:p>
          <a:p>
            <a:pPr lvl="0" rtl="0">
              <a:spcBef>
                <a:spcPts val="0"/>
              </a:spcBef>
              <a:buNone/>
            </a:pPr>
            <a:r>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