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Permanent Marker"/>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363AACF5-6DB1-494F-8FD1-E534C03F30F6}">
  <a:tblStyle styleId="{363AACF5-6DB1-494F-8FD1-E534C03F30F6}" styleName="Table_0">
    <a:wholeTbl>
      <a:tcTxStyle>
        <a:font>
          <a:latin typeface="Arial"/>
          <a:ea typeface="Arial"/>
          <a:cs typeface="Arial"/>
        </a:font>
        <a:srgbClr val="000000"/>
      </a:tcTxStyle>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PermanentMarker-regular.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Shape 1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2" name="Shape 12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Shape 1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8" name="Shape 12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4" name="Shape 14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Shape 1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3" name="Shape 16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Shape 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3" name="Shape 19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Shape 1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9" name="Shape 19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Shape 2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6" name="Shape 20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63" name="Shape 63"/>
        <p:cNvGrpSpPr/>
        <p:nvPr/>
      </p:nvGrpSpPr>
      <p:grpSpPr>
        <a:xfrm>
          <a:off x="0" y="0"/>
          <a:ext cx="0" cy="0"/>
          <a:chOff x="0" y="0"/>
          <a:chExt cx="0" cy="0"/>
        </a:xfrm>
      </p:grpSpPr>
      <p:sp>
        <p:nvSpPr>
          <p:cNvPr id="64" name="Shape 64"/>
          <p:cNvSpPr txBox="1"/>
          <p:nvPr>
            <p:ph type="ctrTitle"/>
          </p:nvPr>
        </p:nvSpPr>
        <p:spPr>
          <a:xfrm>
            <a:off x="311708" y="744575"/>
            <a:ext cx="8520600" cy="2052600"/>
          </a:xfrm>
          <a:prstGeom prst="rect">
            <a:avLst/>
          </a:prstGeom>
        </p:spPr>
        <p:txBody>
          <a:bodyPr anchorCtr="0" anchor="b" bIns="91425" lIns="91425" rIns="91425" wrap="square"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65" name="Shape 65"/>
          <p:cNvSpPr txBox="1"/>
          <p:nvPr>
            <p:ph idx="1" type="subTitle"/>
          </p:nvPr>
        </p:nvSpPr>
        <p:spPr>
          <a:xfrm>
            <a:off x="311700" y="2834125"/>
            <a:ext cx="8520600" cy="7926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66" name="Shape 6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7" name="Shape 67"/>
        <p:cNvGrpSpPr/>
        <p:nvPr/>
      </p:nvGrpSpPr>
      <p:grpSpPr>
        <a:xfrm>
          <a:off x="0" y="0"/>
          <a:ext cx="0" cy="0"/>
          <a:chOff x="0" y="0"/>
          <a:chExt cx="0" cy="0"/>
        </a:xfrm>
      </p:grpSpPr>
      <p:sp>
        <p:nvSpPr>
          <p:cNvPr id="68" name="Shape 68"/>
          <p:cNvSpPr txBox="1"/>
          <p:nvPr>
            <p:ph type="title"/>
          </p:nvPr>
        </p:nvSpPr>
        <p:spPr>
          <a:xfrm>
            <a:off x="311700" y="2150850"/>
            <a:ext cx="8520600" cy="841800"/>
          </a:xfrm>
          <a:prstGeom prst="rect">
            <a:avLst/>
          </a:prstGeom>
        </p:spPr>
        <p:txBody>
          <a:bodyPr anchorCtr="0" anchor="ctr" bIns="91425" lIns="91425" rIns="91425" wrap="square"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9" name="Shape 6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 type="body"/>
          </p:nvPr>
        </p:nvSpPr>
        <p:spPr>
          <a:xfrm>
            <a:off x="311700" y="1152475"/>
            <a:ext cx="8520600" cy="3416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a:off x="3117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7" name="Shape 77"/>
          <p:cNvSpPr txBox="1"/>
          <p:nvPr>
            <p:ph idx="2" type="body"/>
          </p:nvPr>
        </p:nvSpPr>
        <p:spPr>
          <a:xfrm>
            <a:off x="48324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8" name="Shape 7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1" name="Shape 8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82" name="Shape 82"/>
        <p:cNvGrpSpPr/>
        <p:nvPr/>
      </p:nvGrpSpPr>
      <p:grpSpPr>
        <a:xfrm>
          <a:off x="0" y="0"/>
          <a:ext cx="0" cy="0"/>
          <a:chOff x="0" y="0"/>
          <a:chExt cx="0" cy="0"/>
        </a:xfrm>
      </p:grpSpPr>
      <p:sp>
        <p:nvSpPr>
          <p:cNvPr id="83" name="Shape 83"/>
          <p:cNvSpPr txBox="1"/>
          <p:nvPr>
            <p:ph type="title"/>
          </p:nvPr>
        </p:nvSpPr>
        <p:spPr>
          <a:xfrm>
            <a:off x="311700" y="555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84" name="Shape 84"/>
          <p:cNvSpPr txBox="1"/>
          <p:nvPr>
            <p:ph idx="1" type="body"/>
          </p:nvPr>
        </p:nvSpPr>
        <p:spPr>
          <a:xfrm>
            <a:off x="311700" y="1389600"/>
            <a:ext cx="2808000" cy="31794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85" name="Shape 8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86" name="Shape 86"/>
        <p:cNvGrpSpPr/>
        <p:nvPr/>
      </p:nvGrpSpPr>
      <p:grpSpPr>
        <a:xfrm>
          <a:off x="0" y="0"/>
          <a:ext cx="0" cy="0"/>
          <a:chOff x="0" y="0"/>
          <a:chExt cx="0" cy="0"/>
        </a:xfrm>
      </p:grpSpPr>
      <p:sp>
        <p:nvSpPr>
          <p:cNvPr id="87" name="Shape 87"/>
          <p:cNvSpPr txBox="1"/>
          <p:nvPr>
            <p:ph type="title"/>
          </p:nvPr>
        </p:nvSpPr>
        <p:spPr>
          <a:xfrm>
            <a:off x="490250" y="450150"/>
            <a:ext cx="6367800" cy="4090800"/>
          </a:xfrm>
          <a:prstGeom prst="rect">
            <a:avLst/>
          </a:prstGeom>
        </p:spPr>
        <p:txBody>
          <a:bodyPr anchorCtr="0" anchor="ctr" bIns="91425" lIns="91425" rIns="91425" wrap="square"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88" name="Shape 8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89" name="Shape 89"/>
        <p:cNvGrpSpPr/>
        <p:nvPr/>
      </p:nvGrpSpPr>
      <p:grpSpPr>
        <a:xfrm>
          <a:off x="0" y="0"/>
          <a:ext cx="0" cy="0"/>
          <a:chOff x="0" y="0"/>
          <a:chExt cx="0" cy="0"/>
        </a:xfrm>
      </p:grpSpPr>
      <p:sp>
        <p:nvSpPr>
          <p:cNvPr id="90" name="Shape 90"/>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91" name="Shape 91"/>
          <p:cNvSpPr txBox="1"/>
          <p:nvPr>
            <p:ph type="title"/>
          </p:nvPr>
        </p:nvSpPr>
        <p:spPr>
          <a:xfrm>
            <a:off x="265500" y="1233175"/>
            <a:ext cx="4045200" cy="1482300"/>
          </a:xfrm>
          <a:prstGeom prst="rect">
            <a:avLst/>
          </a:prstGeom>
        </p:spPr>
        <p:txBody>
          <a:bodyPr anchorCtr="0" anchor="b" bIns="91425" lIns="91425" rIns="91425" wrap="square"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92" name="Shape 92"/>
          <p:cNvSpPr txBox="1"/>
          <p:nvPr>
            <p:ph idx="1" type="subTitle"/>
          </p:nvPr>
        </p:nvSpPr>
        <p:spPr>
          <a:xfrm>
            <a:off x="265500" y="2803075"/>
            <a:ext cx="4045200" cy="12351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93" name="Shape 93"/>
          <p:cNvSpPr txBox="1"/>
          <p:nvPr>
            <p:ph idx="2" type="body"/>
          </p:nvPr>
        </p:nvSpPr>
        <p:spPr>
          <a:xfrm>
            <a:off x="4939500" y="724075"/>
            <a:ext cx="3837000" cy="3695100"/>
          </a:xfrm>
          <a:prstGeom prst="rect">
            <a:avLst/>
          </a:prstGeom>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94" name="Shape 9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5" name="Shape 95"/>
        <p:cNvGrpSpPr/>
        <p:nvPr/>
      </p:nvGrpSpPr>
      <p:grpSpPr>
        <a:xfrm>
          <a:off x="0" y="0"/>
          <a:ext cx="0" cy="0"/>
          <a:chOff x="0" y="0"/>
          <a:chExt cx="0" cy="0"/>
        </a:xfrm>
      </p:grpSpPr>
      <p:sp>
        <p:nvSpPr>
          <p:cNvPr id="96" name="Shape 96"/>
          <p:cNvSpPr txBox="1"/>
          <p:nvPr>
            <p:ph idx="1" type="body"/>
          </p:nvPr>
        </p:nvSpPr>
        <p:spPr>
          <a:xfrm>
            <a:off x="311700" y="4230575"/>
            <a:ext cx="5998800" cy="6051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97" name="Shape 9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98" name="Shape 98"/>
        <p:cNvGrpSpPr/>
        <p:nvPr/>
      </p:nvGrpSpPr>
      <p:grpSpPr>
        <a:xfrm>
          <a:off x="0" y="0"/>
          <a:ext cx="0" cy="0"/>
          <a:chOff x="0" y="0"/>
          <a:chExt cx="0" cy="0"/>
        </a:xfrm>
      </p:grpSpPr>
      <p:sp>
        <p:nvSpPr>
          <p:cNvPr id="99" name="Shape 99"/>
          <p:cNvSpPr txBox="1"/>
          <p:nvPr>
            <p:ph type="title"/>
          </p:nvPr>
        </p:nvSpPr>
        <p:spPr>
          <a:xfrm>
            <a:off x="311700" y="1106125"/>
            <a:ext cx="8520600" cy="1963500"/>
          </a:xfrm>
          <a:prstGeom prst="rect">
            <a:avLst/>
          </a:prstGeom>
        </p:spPr>
        <p:txBody>
          <a:bodyPr anchorCtr="0" anchor="b" bIns="91425" lIns="91425" rIns="91425" wrap="square"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00" name="Shape 100"/>
          <p:cNvSpPr txBox="1"/>
          <p:nvPr>
            <p:ph idx="1" type="body"/>
          </p:nvPr>
        </p:nvSpPr>
        <p:spPr>
          <a:xfrm>
            <a:off x="311700" y="3152225"/>
            <a:ext cx="8520600" cy="13008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01" name="Shape 10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2" name="Shape 102"/>
        <p:cNvGrpSpPr/>
        <p:nvPr/>
      </p:nvGrpSpPr>
      <p:grpSpPr>
        <a:xfrm>
          <a:off x="0" y="0"/>
          <a:ext cx="0" cy="0"/>
          <a:chOff x="0" y="0"/>
          <a:chExt cx="0" cy="0"/>
        </a:xfrm>
      </p:grpSpPr>
      <p:sp>
        <p:nvSpPr>
          <p:cNvPr id="103" name="Shape 10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04" name="Shape 104"/>
        <p:cNvGrpSpPr/>
        <p:nvPr/>
      </p:nvGrpSpPr>
      <p:grpSpPr>
        <a:xfrm>
          <a:off x="0" y="0"/>
          <a:ext cx="0" cy="0"/>
          <a:chOff x="0" y="0"/>
          <a:chExt cx="0" cy="0"/>
        </a:xfrm>
      </p:grpSpPr>
      <p:sp>
        <p:nvSpPr>
          <p:cNvPr id="105" name="Shape 10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106" name="Shape 10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07" name="Shape 107"/>
        <p:cNvGrpSpPr/>
        <p:nvPr/>
      </p:nvGrpSpPr>
      <p:grpSpPr>
        <a:xfrm>
          <a:off x="0" y="0"/>
          <a:ext cx="0" cy="0"/>
          <a:chOff x="0" y="0"/>
          <a:chExt cx="0" cy="0"/>
        </a:xfrm>
      </p:grpSpPr>
      <p:sp>
        <p:nvSpPr>
          <p:cNvPr id="108" name="Shape 10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109" name="Shape 10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10" name="Shape 110"/>
        <p:cNvGrpSpPr/>
        <p:nvPr/>
      </p:nvGrpSpPr>
      <p:grpSpPr>
        <a:xfrm>
          <a:off x="0" y="0"/>
          <a:ext cx="0" cy="0"/>
          <a:chOff x="0" y="0"/>
          <a:chExt cx="0" cy="0"/>
        </a:xfrm>
      </p:grpSpPr>
      <p:sp>
        <p:nvSpPr>
          <p:cNvPr id="111" name="Shape 11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112" name="Shape 11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1.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61" name="Shape 61"/>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Char char="●"/>
              <a:defRPr sz="1800">
                <a:solidFill>
                  <a:schemeClr val="dk2"/>
                </a:solidFill>
              </a:defRPr>
            </a:lvl1pPr>
            <a:lvl2pPr lvl="1" rtl="0">
              <a:lnSpc>
                <a:spcPct val="115000"/>
              </a:lnSpc>
              <a:spcBef>
                <a:spcPts val="0"/>
              </a:spcBef>
              <a:spcAft>
                <a:spcPts val="1600"/>
              </a:spcAft>
              <a:buClr>
                <a:schemeClr val="dk2"/>
              </a:buClr>
              <a:buChar char="○"/>
              <a:defRPr>
                <a:solidFill>
                  <a:schemeClr val="dk2"/>
                </a:solidFill>
              </a:defRPr>
            </a:lvl2pPr>
            <a:lvl3pPr lvl="2" rtl="0">
              <a:lnSpc>
                <a:spcPct val="115000"/>
              </a:lnSpc>
              <a:spcBef>
                <a:spcPts val="0"/>
              </a:spcBef>
              <a:spcAft>
                <a:spcPts val="1600"/>
              </a:spcAft>
              <a:buClr>
                <a:schemeClr val="dk2"/>
              </a:buClr>
              <a:buChar char="■"/>
              <a:defRPr>
                <a:solidFill>
                  <a:schemeClr val="dk2"/>
                </a:solidFill>
              </a:defRPr>
            </a:lvl3pPr>
            <a:lvl4pPr lvl="3" rtl="0">
              <a:lnSpc>
                <a:spcPct val="115000"/>
              </a:lnSpc>
              <a:spcBef>
                <a:spcPts val="0"/>
              </a:spcBef>
              <a:spcAft>
                <a:spcPts val="1600"/>
              </a:spcAft>
              <a:buClr>
                <a:schemeClr val="dk2"/>
              </a:buClr>
              <a:buChar char="●"/>
              <a:defRPr>
                <a:solidFill>
                  <a:schemeClr val="dk2"/>
                </a:solidFill>
              </a:defRPr>
            </a:lvl4pPr>
            <a:lvl5pPr lvl="4" rtl="0">
              <a:lnSpc>
                <a:spcPct val="115000"/>
              </a:lnSpc>
              <a:spcBef>
                <a:spcPts val="0"/>
              </a:spcBef>
              <a:spcAft>
                <a:spcPts val="1600"/>
              </a:spcAft>
              <a:buClr>
                <a:schemeClr val="dk2"/>
              </a:buClr>
              <a:buChar char="○"/>
              <a:defRPr>
                <a:solidFill>
                  <a:schemeClr val="dk2"/>
                </a:solidFill>
              </a:defRPr>
            </a:lvl5pPr>
            <a:lvl6pPr lvl="5" rtl="0">
              <a:lnSpc>
                <a:spcPct val="115000"/>
              </a:lnSpc>
              <a:spcBef>
                <a:spcPts val="0"/>
              </a:spcBef>
              <a:spcAft>
                <a:spcPts val="1600"/>
              </a:spcAft>
              <a:buClr>
                <a:schemeClr val="dk2"/>
              </a:buClr>
              <a:buChar char="■"/>
              <a:defRPr>
                <a:solidFill>
                  <a:schemeClr val="dk2"/>
                </a:solidFill>
              </a:defRPr>
            </a:lvl6pPr>
            <a:lvl7pPr lvl="6" rtl="0">
              <a:lnSpc>
                <a:spcPct val="115000"/>
              </a:lnSpc>
              <a:spcBef>
                <a:spcPts val="0"/>
              </a:spcBef>
              <a:spcAft>
                <a:spcPts val="1600"/>
              </a:spcAft>
              <a:buClr>
                <a:schemeClr val="dk2"/>
              </a:buClr>
              <a:buChar char="●"/>
              <a:defRPr>
                <a:solidFill>
                  <a:schemeClr val="dk2"/>
                </a:solidFill>
              </a:defRPr>
            </a:lvl7pPr>
            <a:lvl8pPr lvl="7" rtl="0">
              <a:lnSpc>
                <a:spcPct val="115000"/>
              </a:lnSpc>
              <a:spcBef>
                <a:spcPts val="0"/>
              </a:spcBef>
              <a:spcAft>
                <a:spcPts val="1600"/>
              </a:spcAft>
              <a:buClr>
                <a:schemeClr val="dk2"/>
              </a:buClr>
              <a:buChar char="○"/>
              <a:defRPr>
                <a:solidFill>
                  <a:schemeClr val="dk2"/>
                </a:solidFill>
              </a:defRPr>
            </a:lvl8pPr>
            <a:lvl9pPr lvl="8" rtl="0">
              <a:lnSpc>
                <a:spcPct val="115000"/>
              </a:lnSpc>
              <a:spcBef>
                <a:spcPts val="0"/>
              </a:spcBef>
              <a:spcAft>
                <a:spcPts val="1600"/>
              </a:spcAft>
              <a:buClr>
                <a:schemeClr val="dk2"/>
              </a:buClr>
              <a:buChar char="■"/>
              <a:defRPr>
                <a:solidFill>
                  <a:schemeClr val="dk2"/>
                </a:solidFill>
              </a:defRPr>
            </a:lvl9pPr>
          </a:lstStyle>
          <a:p/>
        </p:txBody>
      </p:sp>
      <p:sp>
        <p:nvSpPr>
          <p:cNvPr id="62" name="Shape 62"/>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85425"/>
            <a:ext cx="4696800" cy="4725600"/>
          </a:xfrm>
          <a:prstGeom prst="rect">
            <a:avLst/>
          </a:prstGeom>
        </p:spPr>
        <p:txBody>
          <a:bodyPr anchorCtr="0" anchor="t" bIns="91425" lIns="91425" rIns="91425" wrap="square" tIns="91425">
            <a:noAutofit/>
          </a:bodyPr>
          <a:lstStyle/>
          <a:p>
            <a:pPr lvl="0" rtl="0" algn="ctr">
              <a:spcBef>
                <a:spcPts val="0"/>
              </a:spcBef>
              <a:buNone/>
            </a:pPr>
            <a:r>
              <a:rPr lang="en-GB"/>
              <a:t>You are now almost at the end of this unit, and you have learnt a lot about the Syrian Refugee crisis, as well as the Syrian Civil War. </a:t>
            </a:r>
          </a:p>
          <a:p>
            <a:pPr lvl="0" rtl="0" algn="ctr">
              <a:spcBef>
                <a:spcPts val="0"/>
              </a:spcBef>
              <a:buNone/>
            </a:pPr>
            <a:r>
              <a:t/>
            </a:r>
            <a:endParaRPr/>
          </a:p>
          <a:p>
            <a:pPr lvl="0" rtl="0" algn="ctr">
              <a:spcBef>
                <a:spcPts val="0"/>
              </a:spcBef>
              <a:buNone/>
            </a:pPr>
            <a:r>
              <a:rPr lang="en-GB"/>
              <a:t>Are you more or less informed than your peers in other year groups? </a:t>
            </a:r>
          </a:p>
          <a:p>
            <a:pPr lvl="0" rtl="0" algn="ctr">
              <a:spcBef>
                <a:spcPts val="0"/>
              </a:spcBef>
              <a:buNone/>
            </a:pPr>
            <a:r>
              <a:t/>
            </a:r>
            <a:endParaRPr/>
          </a:p>
          <a:p>
            <a:pPr lvl="0" rtl="0" algn="ctr">
              <a:spcBef>
                <a:spcPts val="0"/>
              </a:spcBef>
              <a:buNone/>
            </a:pPr>
            <a:r>
              <a:rPr lang="en-GB"/>
              <a:t>Why? Why not?</a:t>
            </a:r>
          </a:p>
        </p:txBody>
      </p:sp>
      <p:pic>
        <p:nvPicPr>
          <p:cNvPr id="118" name="Shape 118"/>
          <p:cNvPicPr preferRelativeResize="0"/>
          <p:nvPr/>
        </p:nvPicPr>
        <p:blipFill>
          <a:blip r:embed="rId3">
            <a:alphaModFix/>
          </a:blip>
          <a:stretch>
            <a:fillRect/>
          </a:stretch>
        </p:blipFill>
        <p:spPr>
          <a:xfrm>
            <a:off x="5285425" y="2743825"/>
            <a:ext cx="3675002" cy="2067188"/>
          </a:xfrm>
          <a:prstGeom prst="rect">
            <a:avLst/>
          </a:prstGeom>
          <a:noFill/>
          <a:ln>
            <a:noFill/>
          </a:ln>
        </p:spPr>
      </p:pic>
      <p:pic>
        <p:nvPicPr>
          <p:cNvPr id="119" name="Shape 119"/>
          <p:cNvPicPr preferRelativeResize="0"/>
          <p:nvPr/>
        </p:nvPicPr>
        <p:blipFill>
          <a:blip r:embed="rId4">
            <a:alphaModFix/>
          </a:blip>
          <a:stretch>
            <a:fillRect/>
          </a:stretch>
        </p:blipFill>
        <p:spPr>
          <a:xfrm>
            <a:off x="5287537" y="152400"/>
            <a:ext cx="3670774" cy="2439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3" name="Shape 123"/>
        <p:cNvGrpSpPr/>
        <p:nvPr/>
      </p:nvGrpSpPr>
      <p:grpSpPr>
        <a:xfrm>
          <a:off x="0" y="0"/>
          <a:ext cx="0" cy="0"/>
          <a:chOff x="0" y="0"/>
          <a:chExt cx="0" cy="0"/>
        </a:xfrm>
      </p:grpSpPr>
      <p:sp>
        <p:nvSpPr>
          <p:cNvPr id="124" name="Shape 124"/>
          <p:cNvSpPr txBox="1"/>
          <p:nvPr>
            <p:ph type="ctrTitle"/>
          </p:nvPr>
        </p:nvSpPr>
        <p:spPr>
          <a:xfrm>
            <a:off x="311700" y="177925"/>
            <a:ext cx="3636900" cy="39993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Reports</a:t>
            </a:r>
          </a:p>
        </p:txBody>
      </p:sp>
      <p:pic>
        <p:nvPicPr>
          <p:cNvPr id="125" name="Shape 125"/>
          <p:cNvPicPr preferRelativeResize="0"/>
          <p:nvPr/>
        </p:nvPicPr>
        <p:blipFill>
          <a:blip r:embed="rId3">
            <a:alphaModFix/>
          </a:blip>
          <a:stretch>
            <a:fillRect/>
          </a:stretch>
        </p:blipFill>
        <p:spPr>
          <a:xfrm>
            <a:off x="4537350" y="491775"/>
            <a:ext cx="4055925" cy="4055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9" name="Shape 129"/>
        <p:cNvGrpSpPr/>
        <p:nvPr/>
      </p:nvGrpSpPr>
      <p:grpSpPr>
        <a:xfrm>
          <a:off x="0" y="0"/>
          <a:ext cx="0" cy="0"/>
          <a:chOff x="0" y="0"/>
          <a:chExt cx="0" cy="0"/>
        </a:xfrm>
      </p:grpSpPr>
      <p:sp>
        <p:nvSpPr>
          <p:cNvPr id="130" name="Shape 130"/>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2400">
                <a:latin typeface="Calibri"/>
                <a:ea typeface="Calibri"/>
                <a:cs typeface="Calibri"/>
                <a:sym typeface="Calibri"/>
              </a:rPr>
              <a:t>Learning Question: How could we create a report to show the opinions of Wilmington Academy students in regards to the Syrian Refugee Crisis?</a:t>
            </a:r>
          </a:p>
          <a:p>
            <a:pPr lvl="0" rtl="0">
              <a:spcBef>
                <a:spcPts val="0"/>
              </a:spcBef>
              <a:buNone/>
            </a:pPr>
            <a:r>
              <a:t/>
            </a:r>
            <a:endParaRPr b="1">
              <a:solidFill>
                <a:srgbClr val="000000"/>
              </a:solidFill>
            </a:endParaRPr>
          </a:p>
          <a:p>
            <a:pPr lvl="0" rtl="0">
              <a:spcBef>
                <a:spcPts val="0"/>
              </a:spcBef>
              <a:buNone/>
            </a:pPr>
            <a:r>
              <a:t/>
            </a:r>
            <a:endParaRPr/>
          </a:p>
        </p:txBody>
      </p:sp>
      <p:sp>
        <p:nvSpPr>
          <p:cNvPr id="131" name="Shape 131"/>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How do your views differ from your peers? </a:t>
            </a:r>
          </a:p>
        </p:txBody>
      </p:sp>
      <p:sp>
        <p:nvSpPr>
          <p:cNvPr id="132" name="Shape 132"/>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What is a report?</a:t>
            </a:r>
          </a:p>
        </p:txBody>
      </p:sp>
      <p:sp>
        <p:nvSpPr>
          <p:cNvPr id="133" name="Shape 133"/>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t>
            </a:r>
            <a:r>
              <a:rPr lang="en-GB" sz="2200">
                <a:solidFill>
                  <a:schemeClr val="dk1"/>
                </a:solidFill>
              </a:rPr>
              <a:t>Creating a survey and collecting data.</a:t>
            </a:r>
          </a:p>
        </p:txBody>
      </p:sp>
      <p:sp>
        <p:nvSpPr>
          <p:cNvPr id="134" name="Shape 134"/>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Writing a report.</a:t>
            </a:r>
          </a:p>
        </p:txBody>
      </p:sp>
      <p:sp>
        <p:nvSpPr>
          <p:cNvPr id="135" name="Shape 135"/>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a:t>
            </a:r>
            <a:r>
              <a:rPr lang="en-GB" sz="2200">
                <a:solidFill>
                  <a:schemeClr val="dk1"/>
                </a:solidFill>
              </a:rPr>
              <a:t>Peer Assessment.</a:t>
            </a:r>
            <a:r>
              <a:rPr lang="en-GB" sz="2200"/>
              <a:t>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9" name="Shape 139"/>
        <p:cNvGrpSpPr/>
        <p:nvPr/>
      </p:nvGrpSpPr>
      <p:grpSpPr>
        <a:xfrm>
          <a:off x="0" y="0"/>
          <a:ext cx="0" cy="0"/>
          <a:chOff x="0" y="0"/>
          <a:chExt cx="0" cy="0"/>
        </a:xfrm>
      </p:grpSpPr>
      <p:pic>
        <p:nvPicPr>
          <p:cNvPr id="140" name="Shape 140"/>
          <p:cNvPicPr preferRelativeResize="0"/>
          <p:nvPr/>
        </p:nvPicPr>
        <p:blipFill>
          <a:blip r:embed="rId3">
            <a:alphaModFix/>
          </a:blip>
          <a:stretch>
            <a:fillRect/>
          </a:stretch>
        </p:blipFill>
        <p:spPr>
          <a:xfrm>
            <a:off x="0" y="0"/>
            <a:ext cx="4330099" cy="5143500"/>
          </a:xfrm>
          <a:prstGeom prst="rect">
            <a:avLst/>
          </a:prstGeom>
          <a:noFill/>
          <a:ln>
            <a:noFill/>
          </a:ln>
        </p:spPr>
      </p:pic>
      <p:sp>
        <p:nvSpPr>
          <p:cNvPr id="141" name="Shape 141"/>
          <p:cNvSpPr txBox="1"/>
          <p:nvPr/>
        </p:nvSpPr>
        <p:spPr>
          <a:xfrm>
            <a:off x="4644725" y="1460200"/>
            <a:ext cx="4146000" cy="2498700"/>
          </a:xfrm>
          <a:prstGeom prst="rect">
            <a:avLst/>
          </a:prstGeom>
          <a:noFill/>
          <a:ln>
            <a:noFill/>
          </a:ln>
        </p:spPr>
        <p:txBody>
          <a:bodyPr anchorCtr="0" anchor="t" bIns="91425" lIns="91425" rIns="91425" wrap="square" tIns="91425">
            <a:noAutofit/>
          </a:bodyPr>
          <a:lstStyle/>
          <a:p>
            <a:pPr lvl="0">
              <a:spcBef>
                <a:spcPts val="0"/>
              </a:spcBef>
              <a:buNone/>
            </a:pPr>
            <a:r>
              <a:rPr lang="en-GB" sz="3000"/>
              <a:t>Today you should focus on: </a:t>
            </a:r>
          </a:p>
          <a:p>
            <a:pPr lvl="0">
              <a:spcBef>
                <a:spcPts val="0"/>
              </a:spcBef>
              <a:buNone/>
            </a:pPr>
            <a:r>
              <a:rPr i="1" lang="en-GB" sz="3000"/>
              <a:t>Communication Skills</a:t>
            </a:r>
          </a:p>
          <a:p>
            <a:pPr lvl="0">
              <a:spcBef>
                <a:spcPts val="0"/>
              </a:spcBef>
              <a:buNone/>
            </a:pPr>
            <a:r>
              <a:rPr i="1" lang="en-GB" sz="3000"/>
              <a:t>Balanced</a:t>
            </a:r>
          </a:p>
          <a:p>
            <a:pPr lvl="0">
              <a:spcBef>
                <a:spcPts val="0"/>
              </a:spcBef>
              <a:buNone/>
            </a:pPr>
            <a:r>
              <a:rPr i="1" lang="en-GB" sz="3000"/>
              <a:t>Initiative</a:t>
            </a:r>
          </a:p>
          <a:p>
            <a:pPr lvl="0" rtl="0">
              <a:spcBef>
                <a:spcPts val="0"/>
              </a:spcBef>
              <a:buNone/>
            </a:pPr>
            <a:r>
              <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5" name="Shape 145"/>
        <p:cNvGrpSpPr/>
        <p:nvPr/>
      </p:nvGrpSpPr>
      <p:grpSpPr>
        <a:xfrm>
          <a:off x="0" y="0"/>
          <a:ext cx="0" cy="0"/>
          <a:chOff x="0" y="0"/>
          <a:chExt cx="0" cy="0"/>
        </a:xfrm>
      </p:grpSpPr>
      <p:sp>
        <p:nvSpPr>
          <p:cNvPr id="146" name="Shape 146"/>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What is a report?</a:t>
            </a:r>
          </a:p>
        </p:txBody>
      </p:sp>
      <p:sp>
        <p:nvSpPr>
          <p:cNvPr id="147" name="Shape 147"/>
          <p:cNvSpPr txBox="1"/>
          <p:nvPr>
            <p:ph idx="1" type="body"/>
          </p:nvPr>
        </p:nvSpPr>
        <p:spPr>
          <a:xfrm>
            <a:off x="93525" y="924800"/>
            <a:ext cx="5372100" cy="40629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A report is designed to inform readers about a topic of investigation, usually for the reference of a person in authority. </a:t>
            </a:r>
          </a:p>
          <a:p>
            <a:pPr lvl="0">
              <a:spcBef>
                <a:spcPts val="0"/>
              </a:spcBef>
              <a:buNone/>
            </a:pPr>
            <a:r>
              <a:rPr lang="en-GB" sz="2000">
                <a:solidFill>
                  <a:srgbClr val="000000"/>
                </a:solidFill>
              </a:rPr>
              <a:t>They are written in the 3rd Person.</a:t>
            </a:r>
          </a:p>
          <a:p>
            <a:pPr lvl="0">
              <a:spcBef>
                <a:spcPts val="0"/>
              </a:spcBef>
              <a:buNone/>
            </a:pPr>
            <a:r>
              <a:rPr lang="en-GB" sz="2000">
                <a:solidFill>
                  <a:srgbClr val="000000"/>
                </a:solidFill>
              </a:rPr>
              <a:t>They have a title, and subheadings for each section.</a:t>
            </a:r>
          </a:p>
          <a:p>
            <a:pPr lvl="0">
              <a:spcBef>
                <a:spcPts val="0"/>
              </a:spcBef>
              <a:buNone/>
            </a:pPr>
            <a:r>
              <a:rPr lang="en-GB" sz="2000">
                <a:solidFill>
                  <a:srgbClr val="000000"/>
                </a:solidFill>
              </a:rPr>
              <a:t>They summarise key facts, within certain subheadings: Introduction, Findings, Recommendations, Conclusions. </a:t>
            </a:r>
          </a:p>
          <a:p>
            <a:pPr lvl="0" rtl="0">
              <a:spcBef>
                <a:spcPts val="0"/>
              </a:spcBef>
              <a:buNone/>
            </a:pPr>
            <a:r>
              <a:rPr lang="en-GB">
                <a:solidFill>
                  <a:srgbClr val="000000"/>
                </a:solidFill>
              </a:rPr>
              <a:t> </a:t>
            </a:r>
          </a:p>
        </p:txBody>
      </p:sp>
      <p:pic>
        <p:nvPicPr>
          <p:cNvPr id="148" name="Shape 148"/>
          <p:cNvPicPr preferRelativeResize="0"/>
          <p:nvPr/>
        </p:nvPicPr>
        <p:blipFill>
          <a:blip r:embed="rId3">
            <a:alphaModFix/>
          </a:blip>
          <a:stretch>
            <a:fillRect/>
          </a:stretch>
        </p:blipFill>
        <p:spPr>
          <a:xfrm>
            <a:off x="5535250" y="1056825"/>
            <a:ext cx="3515175" cy="3515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2" name="Shape 152"/>
        <p:cNvGrpSpPr/>
        <p:nvPr/>
      </p:nvGrpSpPr>
      <p:grpSpPr>
        <a:xfrm>
          <a:off x="0" y="0"/>
          <a:ext cx="0" cy="0"/>
          <a:chOff x="0" y="0"/>
          <a:chExt cx="0" cy="0"/>
        </a:xfrm>
      </p:grpSpPr>
      <p:sp>
        <p:nvSpPr>
          <p:cNvPr id="153" name="Shape 153"/>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Your Task</a:t>
            </a:r>
          </a:p>
        </p:txBody>
      </p:sp>
      <p:sp>
        <p:nvSpPr>
          <p:cNvPr id="154" name="Shape 154"/>
          <p:cNvSpPr txBox="1"/>
          <p:nvPr>
            <p:ph idx="1" type="body"/>
          </p:nvPr>
        </p:nvSpPr>
        <p:spPr>
          <a:xfrm>
            <a:off x="259775" y="782950"/>
            <a:ext cx="5372100" cy="4062900"/>
          </a:xfrm>
          <a:prstGeom prst="rect">
            <a:avLst/>
          </a:prstGeom>
        </p:spPr>
        <p:txBody>
          <a:bodyPr anchorCtr="0" anchor="t" bIns="91425" lIns="91425" rIns="91425" wrap="square" tIns="91425">
            <a:noAutofit/>
          </a:bodyPr>
          <a:lstStyle/>
          <a:p>
            <a:pPr lvl="0">
              <a:spcBef>
                <a:spcPts val="0"/>
              </a:spcBef>
              <a:buNone/>
            </a:pPr>
            <a:r>
              <a:rPr lang="en-GB" sz="2200">
                <a:solidFill>
                  <a:srgbClr val="000000"/>
                </a:solidFill>
              </a:rPr>
              <a:t>You are to write a report for the Headteacher of Wilmington Academy, outlining the opinions of students about the Syrian Refugee Crisis. </a:t>
            </a:r>
          </a:p>
          <a:p>
            <a:pPr lvl="0">
              <a:spcBef>
                <a:spcPts val="0"/>
              </a:spcBef>
              <a:buNone/>
            </a:pPr>
            <a:r>
              <a:rPr b="1" lang="en-GB" sz="2200">
                <a:solidFill>
                  <a:srgbClr val="000000"/>
                </a:solidFill>
              </a:rPr>
              <a:t>Genre</a:t>
            </a:r>
            <a:r>
              <a:rPr lang="en-GB" sz="2200">
                <a:solidFill>
                  <a:srgbClr val="000000"/>
                </a:solidFill>
              </a:rPr>
              <a:t>: Report</a:t>
            </a:r>
          </a:p>
          <a:p>
            <a:pPr lvl="0">
              <a:spcBef>
                <a:spcPts val="0"/>
              </a:spcBef>
              <a:buNone/>
            </a:pPr>
            <a:r>
              <a:rPr b="1" lang="en-GB" sz="2200">
                <a:solidFill>
                  <a:srgbClr val="000000"/>
                </a:solidFill>
              </a:rPr>
              <a:t>Audience</a:t>
            </a:r>
            <a:r>
              <a:rPr lang="en-GB" sz="2200">
                <a:solidFill>
                  <a:srgbClr val="000000"/>
                </a:solidFill>
              </a:rPr>
              <a:t>: Headteacher of Academy</a:t>
            </a:r>
          </a:p>
          <a:p>
            <a:pPr lvl="0" rtl="0">
              <a:spcBef>
                <a:spcPts val="0"/>
              </a:spcBef>
              <a:buNone/>
            </a:pPr>
            <a:r>
              <a:rPr b="1" lang="en-GB" sz="2200">
                <a:solidFill>
                  <a:srgbClr val="000000"/>
                </a:solidFill>
              </a:rPr>
              <a:t>Purpose</a:t>
            </a:r>
            <a:r>
              <a:rPr lang="en-GB" sz="2200">
                <a:solidFill>
                  <a:srgbClr val="000000"/>
                </a:solidFill>
              </a:rPr>
              <a:t>: To inform about the views and opinions held by students about the Syrian Refugee Crisis. </a:t>
            </a:r>
            <a:r>
              <a:rPr lang="en-GB" sz="2200">
                <a:solidFill>
                  <a:srgbClr val="000000"/>
                </a:solidFill>
              </a:rPr>
              <a:t> </a:t>
            </a:r>
          </a:p>
        </p:txBody>
      </p:sp>
      <p:pic>
        <p:nvPicPr>
          <p:cNvPr id="155" name="Shape 155"/>
          <p:cNvPicPr preferRelativeResize="0"/>
          <p:nvPr/>
        </p:nvPicPr>
        <p:blipFill>
          <a:blip r:embed="rId3">
            <a:alphaModFix/>
          </a:blip>
          <a:stretch>
            <a:fillRect/>
          </a:stretch>
        </p:blipFill>
        <p:spPr>
          <a:xfrm>
            <a:off x="5535250" y="1056825"/>
            <a:ext cx="3515175" cy="3515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9" name="Shape 159"/>
        <p:cNvGrpSpPr/>
        <p:nvPr/>
      </p:nvGrpSpPr>
      <p:grpSpPr>
        <a:xfrm>
          <a:off x="0" y="0"/>
          <a:ext cx="0" cy="0"/>
          <a:chOff x="0" y="0"/>
          <a:chExt cx="0" cy="0"/>
        </a:xfrm>
      </p:grpSpPr>
      <p:sp>
        <p:nvSpPr>
          <p:cNvPr id="160" name="Shape 160"/>
          <p:cNvSpPr txBox="1"/>
          <p:nvPr>
            <p:ph type="title"/>
          </p:nvPr>
        </p:nvSpPr>
        <p:spPr>
          <a:xfrm>
            <a:off x="311700" y="102125"/>
            <a:ext cx="8520600" cy="4641600"/>
          </a:xfrm>
          <a:prstGeom prst="rect">
            <a:avLst/>
          </a:prstGeom>
        </p:spPr>
        <p:txBody>
          <a:bodyPr anchorCtr="0" anchor="t" bIns="91425" lIns="91425" rIns="91425" wrap="square" tIns="91425">
            <a:noAutofit/>
          </a:bodyPr>
          <a:lstStyle/>
          <a:p>
            <a:pPr lvl="0" rtl="0" algn="ctr">
              <a:spcBef>
                <a:spcPts val="0"/>
              </a:spcBef>
              <a:buNone/>
            </a:pPr>
            <a:r>
              <a:rPr b="1" lang="en-GB" sz="2400" u="sng"/>
              <a:t>Surveys</a:t>
            </a:r>
          </a:p>
          <a:p>
            <a:pPr lvl="0" rtl="0" algn="ctr">
              <a:spcBef>
                <a:spcPts val="0"/>
              </a:spcBef>
              <a:buNone/>
            </a:pPr>
            <a:r>
              <a:t/>
            </a:r>
            <a:endParaRPr b="1" sz="2000"/>
          </a:p>
          <a:p>
            <a:pPr lvl="0" rtl="0" algn="ctr">
              <a:spcBef>
                <a:spcPts val="0"/>
              </a:spcBef>
              <a:buNone/>
            </a:pPr>
            <a:r>
              <a:rPr b="1" lang="en-GB" sz="2000"/>
              <a:t>To write your report, you will need to conduct a survey of your peers, to have the relevant information needed to complete your report. </a:t>
            </a:r>
          </a:p>
          <a:p>
            <a:pPr lvl="0" rtl="0" algn="ctr">
              <a:spcBef>
                <a:spcPts val="0"/>
              </a:spcBef>
              <a:buNone/>
            </a:pPr>
            <a:r>
              <a:t/>
            </a:r>
            <a:endParaRPr b="1" sz="2000"/>
          </a:p>
          <a:p>
            <a:pPr lvl="0" rtl="0" algn="ctr">
              <a:spcBef>
                <a:spcPts val="0"/>
              </a:spcBef>
              <a:buNone/>
            </a:pPr>
            <a:r>
              <a:rPr b="1" lang="en-GB" sz="2000"/>
              <a:t>The purpose of the survey is to find out how much students know about the Syrian Refugee Crisis and their opinions about the Crisis. </a:t>
            </a:r>
          </a:p>
          <a:p>
            <a:pPr lvl="0" rtl="0" algn="ctr">
              <a:spcBef>
                <a:spcPts val="0"/>
              </a:spcBef>
              <a:buNone/>
            </a:pPr>
            <a:r>
              <a:t/>
            </a:r>
            <a:endParaRPr b="1" sz="2000"/>
          </a:p>
          <a:p>
            <a:pPr lvl="0" rtl="0" algn="ctr">
              <a:spcBef>
                <a:spcPts val="0"/>
              </a:spcBef>
              <a:buNone/>
            </a:pPr>
            <a:r>
              <a:rPr b="1" lang="en-GB" sz="2000"/>
              <a:t>Your report should have 10 questions and can be written in a range of styles, which will be shown on the following slides. </a:t>
            </a:r>
          </a:p>
          <a:p>
            <a:pPr lvl="0" rtl="0" algn="ctr">
              <a:spcBef>
                <a:spcPts val="0"/>
              </a:spcBef>
              <a:buNone/>
            </a:pPr>
            <a:r>
              <a:t/>
            </a:r>
            <a:endParaRPr b="1" sz="2000"/>
          </a:p>
          <a:p>
            <a:pPr lvl="0" rtl="0" algn="ctr">
              <a:spcBef>
                <a:spcPts val="0"/>
              </a:spcBef>
              <a:buNone/>
            </a:pPr>
            <a:r>
              <a:rPr b="1" lang="en-GB" sz="2000"/>
              <a:t>You are also able to work in groups of 2-3 for the survey task, but your report will be individually completed. </a:t>
            </a:r>
          </a:p>
          <a:p>
            <a:pPr lvl="0" rtl="0" algn="ctr">
              <a:spcBef>
                <a:spcPts val="0"/>
              </a:spcBef>
              <a:buNone/>
            </a:pPr>
            <a:r>
              <a:t/>
            </a:r>
            <a:endParaRPr b="1"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4" name="Shape 164"/>
        <p:cNvGrpSpPr/>
        <p:nvPr/>
      </p:nvGrpSpPr>
      <p:grpSpPr>
        <a:xfrm>
          <a:off x="0" y="0"/>
          <a:ext cx="0" cy="0"/>
          <a:chOff x="0" y="0"/>
          <a:chExt cx="0" cy="0"/>
        </a:xfrm>
      </p:grpSpPr>
      <p:sp>
        <p:nvSpPr>
          <p:cNvPr id="165" name="Shape 165"/>
          <p:cNvSpPr txBox="1"/>
          <p:nvPr>
            <p:ph type="title"/>
          </p:nvPr>
        </p:nvSpPr>
        <p:spPr>
          <a:xfrm>
            <a:off x="311700" y="102125"/>
            <a:ext cx="8520600" cy="729900"/>
          </a:xfrm>
          <a:prstGeom prst="rect">
            <a:avLst/>
          </a:prstGeom>
        </p:spPr>
        <p:txBody>
          <a:bodyPr anchorCtr="0" anchor="t" bIns="91425" lIns="91425" rIns="91425" wrap="square" tIns="91425">
            <a:noAutofit/>
          </a:bodyPr>
          <a:lstStyle/>
          <a:p>
            <a:pPr lvl="0" rtl="0" algn="ctr">
              <a:spcBef>
                <a:spcPts val="0"/>
              </a:spcBef>
              <a:buNone/>
            </a:pPr>
            <a:r>
              <a:rPr b="1" lang="en-GB" sz="2400" u="sng"/>
              <a:t>Surveys: Types of Questions</a:t>
            </a:r>
          </a:p>
          <a:p>
            <a:pPr lvl="0" rtl="0" algn="l">
              <a:spcBef>
                <a:spcPts val="0"/>
              </a:spcBef>
              <a:buNone/>
            </a:pPr>
            <a:r>
              <a:t/>
            </a:r>
            <a:endParaRPr b="1" sz="2000"/>
          </a:p>
        </p:txBody>
      </p:sp>
      <p:pic>
        <p:nvPicPr>
          <p:cNvPr id="166" name="Shape 166"/>
          <p:cNvPicPr preferRelativeResize="0"/>
          <p:nvPr/>
        </p:nvPicPr>
        <p:blipFill>
          <a:blip r:embed="rId3">
            <a:alphaModFix/>
          </a:blip>
          <a:stretch>
            <a:fillRect/>
          </a:stretch>
        </p:blipFill>
        <p:spPr>
          <a:xfrm>
            <a:off x="3095125" y="669300"/>
            <a:ext cx="3020875" cy="1859225"/>
          </a:xfrm>
          <a:prstGeom prst="rect">
            <a:avLst/>
          </a:prstGeom>
          <a:noFill/>
          <a:ln>
            <a:noFill/>
          </a:ln>
        </p:spPr>
      </p:pic>
      <p:pic>
        <p:nvPicPr>
          <p:cNvPr id="167" name="Shape 167"/>
          <p:cNvPicPr preferRelativeResize="0"/>
          <p:nvPr/>
        </p:nvPicPr>
        <p:blipFill>
          <a:blip r:embed="rId4">
            <a:alphaModFix/>
          </a:blip>
          <a:stretch>
            <a:fillRect/>
          </a:stretch>
        </p:blipFill>
        <p:spPr>
          <a:xfrm>
            <a:off x="3095115" y="2533937"/>
            <a:ext cx="2846900" cy="2581425"/>
          </a:xfrm>
          <a:prstGeom prst="rect">
            <a:avLst/>
          </a:prstGeom>
          <a:noFill/>
          <a:ln>
            <a:noFill/>
          </a:ln>
        </p:spPr>
      </p:pic>
      <p:pic>
        <p:nvPicPr>
          <p:cNvPr id="168" name="Shape 168"/>
          <p:cNvPicPr preferRelativeResize="0"/>
          <p:nvPr/>
        </p:nvPicPr>
        <p:blipFill>
          <a:blip r:embed="rId5">
            <a:alphaModFix/>
          </a:blip>
          <a:stretch>
            <a:fillRect/>
          </a:stretch>
        </p:blipFill>
        <p:spPr>
          <a:xfrm>
            <a:off x="5942025" y="2669000"/>
            <a:ext cx="3201975" cy="2446375"/>
          </a:xfrm>
          <a:prstGeom prst="rect">
            <a:avLst/>
          </a:prstGeom>
          <a:noFill/>
          <a:ln>
            <a:noFill/>
          </a:ln>
        </p:spPr>
      </p:pic>
      <p:pic>
        <p:nvPicPr>
          <p:cNvPr id="169" name="Shape 169"/>
          <p:cNvPicPr preferRelativeResize="0"/>
          <p:nvPr/>
        </p:nvPicPr>
        <p:blipFill>
          <a:blip r:embed="rId6">
            <a:alphaModFix/>
          </a:blip>
          <a:stretch>
            <a:fillRect/>
          </a:stretch>
        </p:blipFill>
        <p:spPr>
          <a:xfrm>
            <a:off x="6123125" y="604475"/>
            <a:ext cx="3020875" cy="2064525"/>
          </a:xfrm>
          <a:prstGeom prst="rect">
            <a:avLst/>
          </a:prstGeom>
          <a:noFill/>
          <a:ln>
            <a:noFill/>
          </a:ln>
        </p:spPr>
      </p:pic>
      <p:sp>
        <p:nvSpPr>
          <p:cNvPr id="170" name="Shape 170"/>
          <p:cNvSpPr txBox="1"/>
          <p:nvPr/>
        </p:nvSpPr>
        <p:spPr>
          <a:xfrm>
            <a:off x="162075" y="832025"/>
            <a:ext cx="2766000" cy="4052100"/>
          </a:xfrm>
          <a:prstGeom prst="rect">
            <a:avLst/>
          </a:prstGeom>
          <a:noFill/>
          <a:ln>
            <a:noFill/>
          </a:ln>
        </p:spPr>
        <p:txBody>
          <a:bodyPr anchorCtr="0" anchor="t" bIns="91425" lIns="91425" rIns="91425" wrap="square" tIns="91425">
            <a:noAutofit/>
          </a:bodyPr>
          <a:lstStyle/>
          <a:p>
            <a:pPr lvl="0">
              <a:spcBef>
                <a:spcPts val="0"/>
              </a:spcBef>
              <a:buNone/>
            </a:pPr>
            <a:r>
              <a:rPr lang="en-GB" sz="2000"/>
              <a:t>Yes/No Questions</a:t>
            </a:r>
          </a:p>
          <a:p>
            <a:pPr lvl="0">
              <a:spcBef>
                <a:spcPts val="0"/>
              </a:spcBef>
              <a:buNone/>
            </a:pPr>
            <a:r>
              <a:t/>
            </a:r>
            <a:endParaRPr sz="2000"/>
          </a:p>
          <a:p>
            <a:pPr lvl="0">
              <a:spcBef>
                <a:spcPts val="0"/>
              </a:spcBef>
              <a:buNone/>
            </a:pPr>
            <a:r>
              <a:rPr lang="en-GB" sz="2000"/>
              <a:t>Agree/Disagree Questions</a:t>
            </a:r>
          </a:p>
          <a:p>
            <a:pPr lvl="0">
              <a:spcBef>
                <a:spcPts val="0"/>
              </a:spcBef>
              <a:buNone/>
            </a:pPr>
            <a:r>
              <a:t/>
            </a:r>
            <a:endParaRPr sz="2000"/>
          </a:p>
          <a:p>
            <a:pPr lvl="0">
              <a:spcBef>
                <a:spcPts val="0"/>
              </a:spcBef>
              <a:buNone/>
            </a:pPr>
            <a:r>
              <a:rPr lang="en-GB" sz="2000"/>
              <a:t>Scaled Questions to indicate intensity of feeling or knowledge</a:t>
            </a:r>
          </a:p>
          <a:p>
            <a:pPr lvl="0">
              <a:spcBef>
                <a:spcPts val="0"/>
              </a:spcBef>
              <a:buNone/>
            </a:pPr>
            <a:r>
              <a:t/>
            </a:r>
            <a:endParaRPr sz="2000"/>
          </a:p>
          <a:p>
            <a:pPr lvl="0">
              <a:spcBef>
                <a:spcPts val="0"/>
              </a:spcBef>
              <a:buNone/>
            </a:pPr>
            <a:r>
              <a:rPr lang="en-GB" sz="2000"/>
              <a:t>Open-ended Questions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4" name="Shape 174"/>
        <p:cNvGrpSpPr/>
        <p:nvPr/>
      </p:nvGrpSpPr>
      <p:grpSpPr>
        <a:xfrm>
          <a:off x="0" y="0"/>
          <a:ext cx="0" cy="0"/>
          <a:chOff x="0" y="0"/>
          <a:chExt cx="0" cy="0"/>
        </a:xfrm>
      </p:grpSpPr>
      <p:sp>
        <p:nvSpPr>
          <p:cNvPr id="175" name="Shape 175"/>
          <p:cNvSpPr txBox="1"/>
          <p:nvPr>
            <p:ph type="title"/>
          </p:nvPr>
        </p:nvSpPr>
        <p:spPr>
          <a:xfrm>
            <a:off x="311700" y="102125"/>
            <a:ext cx="8520600" cy="729900"/>
          </a:xfrm>
          <a:prstGeom prst="rect">
            <a:avLst/>
          </a:prstGeom>
        </p:spPr>
        <p:txBody>
          <a:bodyPr anchorCtr="0" anchor="t" bIns="91425" lIns="91425" rIns="91425" wrap="square" tIns="91425">
            <a:noAutofit/>
          </a:bodyPr>
          <a:lstStyle/>
          <a:p>
            <a:pPr lvl="0" rtl="0" algn="ctr">
              <a:spcBef>
                <a:spcPts val="0"/>
              </a:spcBef>
              <a:buNone/>
            </a:pPr>
            <a:r>
              <a:rPr b="1" lang="en-GB" sz="2400" u="sng"/>
              <a:t>Surveys: Sample Questions</a:t>
            </a:r>
          </a:p>
          <a:p>
            <a:pPr lvl="0" rtl="0" algn="l">
              <a:spcBef>
                <a:spcPts val="0"/>
              </a:spcBef>
              <a:buNone/>
            </a:pPr>
            <a:r>
              <a:t/>
            </a:r>
            <a:endParaRPr b="1" sz="2000"/>
          </a:p>
        </p:txBody>
      </p:sp>
      <p:sp>
        <p:nvSpPr>
          <p:cNvPr id="176" name="Shape 176"/>
          <p:cNvSpPr txBox="1"/>
          <p:nvPr/>
        </p:nvSpPr>
        <p:spPr>
          <a:xfrm>
            <a:off x="162075" y="832025"/>
            <a:ext cx="3339000" cy="4170900"/>
          </a:xfrm>
          <a:prstGeom prst="rect">
            <a:avLst/>
          </a:prstGeom>
          <a:noFill/>
          <a:ln>
            <a:noFill/>
          </a:ln>
        </p:spPr>
        <p:txBody>
          <a:bodyPr anchorCtr="0" anchor="t" bIns="91425" lIns="91425" rIns="91425" wrap="square" tIns="91425">
            <a:noAutofit/>
          </a:bodyPr>
          <a:lstStyle/>
          <a:p>
            <a:pPr lvl="0">
              <a:spcBef>
                <a:spcPts val="0"/>
              </a:spcBef>
              <a:buNone/>
            </a:pPr>
            <a:r>
              <a:rPr lang="en-GB" sz="2000"/>
              <a:t>Yes/No Questions: </a:t>
            </a:r>
          </a:p>
          <a:p>
            <a:pPr lvl="0" rtl="0">
              <a:spcBef>
                <a:spcPts val="0"/>
              </a:spcBef>
              <a:buNone/>
            </a:pPr>
            <a:r>
              <a:t/>
            </a:r>
            <a:endParaRPr sz="2800"/>
          </a:p>
          <a:p>
            <a:pPr lvl="0">
              <a:spcBef>
                <a:spcPts val="0"/>
              </a:spcBef>
              <a:buNone/>
            </a:pPr>
            <a:r>
              <a:rPr lang="en-GB" sz="2000"/>
              <a:t>Agree/Disagree Questions: </a:t>
            </a:r>
          </a:p>
          <a:p>
            <a:pPr lvl="0" rtl="0">
              <a:spcBef>
                <a:spcPts val="0"/>
              </a:spcBef>
              <a:buNone/>
            </a:pPr>
            <a:r>
              <a:t/>
            </a:r>
            <a:endParaRPr sz="2000"/>
          </a:p>
          <a:p>
            <a:pPr lvl="0">
              <a:spcBef>
                <a:spcPts val="0"/>
              </a:spcBef>
              <a:buNone/>
            </a:pPr>
            <a:r>
              <a:t/>
            </a:r>
            <a:endParaRPr sz="2000"/>
          </a:p>
          <a:p>
            <a:pPr lvl="0" rtl="0">
              <a:spcBef>
                <a:spcPts val="0"/>
              </a:spcBef>
              <a:buNone/>
            </a:pPr>
            <a:r>
              <a:t/>
            </a:r>
            <a:endParaRPr sz="2000"/>
          </a:p>
          <a:p>
            <a:pPr lvl="0" rtl="0">
              <a:spcBef>
                <a:spcPts val="0"/>
              </a:spcBef>
              <a:buNone/>
            </a:pPr>
            <a:r>
              <a:rPr lang="en-GB" sz="2000"/>
              <a:t>Scaled Questions to indicate intensity of feeling or knowledge:</a:t>
            </a:r>
          </a:p>
          <a:p>
            <a:pPr lvl="0" rtl="0">
              <a:spcBef>
                <a:spcPts val="0"/>
              </a:spcBef>
              <a:buNone/>
            </a:pPr>
            <a:r>
              <a:t/>
            </a:r>
            <a:endParaRPr sz="2000"/>
          </a:p>
          <a:p>
            <a:pPr lvl="0">
              <a:spcBef>
                <a:spcPts val="0"/>
              </a:spcBef>
              <a:buNone/>
            </a:pPr>
            <a:r>
              <a:t/>
            </a:r>
            <a:endParaRPr sz="2000"/>
          </a:p>
          <a:p>
            <a:pPr lvl="0" rtl="0">
              <a:spcBef>
                <a:spcPts val="0"/>
              </a:spcBef>
              <a:buNone/>
            </a:pPr>
            <a:r>
              <a:rPr lang="en-GB" sz="2000"/>
              <a:t>Open-ended Questions:</a:t>
            </a:r>
          </a:p>
        </p:txBody>
      </p:sp>
      <p:graphicFrame>
        <p:nvGraphicFramePr>
          <p:cNvPr id="177" name="Shape 177"/>
          <p:cNvGraphicFramePr/>
          <p:nvPr/>
        </p:nvGraphicFramePr>
        <p:xfrm>
          <a:off x="3590675" y="753600"/>
          <a:ext cx="3000000" cy="3000000"/>
        </p:xfrm>
        <a:graphic>
          <a:graphicData uri="http://schemas.openxmlformats.org/drawingml/2006/table">
            <a:tbl>
              <a:tblPr>
                <a:noFill/>
                <a:tableStyleId>{363AACF5-6DB1-494F-8FD1-E534C03F30F6}</a:tableStyleId>
              </a:tblPr>
              <a:tblGrid>
                <a:gridCol w="5369625"/>
              </a:tblGrid>
              <a:tr h="381000">
                <a:tc>
                  <a:txBody>
                    <a:bodyPr>
                      <a:noAutofit/>
                    </a:bodyPr>
                    <a:lstStyle/>
                    <a:p>
                      <a:pPr lvl="0">
                        <a:spcBef>
                          <a:spcPts val="0"/>
                        </a:spcBef>
                        <a:buNone/>
                      </a:pPr>
                      <a:r>
                        <a:rPr lang="en-GB" sz="1600">
                          <a:solidFill>
                            <a:schemeClr val="dk1"/>
                          </a:solidFill>
                        </a:rPr>
                        <a:t>Do you know what the Syrian Refugee Crisis is? </a:t>
                      </a:r>
                    </a:p>
                  </a:txBody>
                  <a:tcPr marT="91425" marB="91425" marR="91425" marL="91425">
                    <a:solidFill>
                      <a:srgbClr val="B6D7A8"/>
                    </a:solidFill>
                  </a:tcPr>
                </a:tc>
              </a:tr>
              <a:tr h="381000">
                <a:tc>
                  <a:txBody>
                    <a:bodyPr>
                      <a:noAutofit/>
                    </a:bodyPr>
                    <a:lstStyle/>
                    <a:p>
                      <a:pPr lvl="0">
                        <a:spcBef>
                          <a:spcPts val="0"/>
                        </a:spcBef>
                        <a:buNone/>
                      </a:pPr>
                      <a:r>
                        <a:rPr lang="en-GB"/>
                        <a:t>Yes     ⏭         No   ⏭</a:t>
                      </a:r>
                    </a:p>
                  </a:txBody>
                  <a:tcPr marT="91425" marB="91425" marR="91425" marL="91425">
                    <a:solidFill>
                      <a:srgbClr val="B6D7A8"/>
                    </a:solidFill>
                  </a:tcPr>
                </a:tc>
              </a:tr>
            </a:tbl>
          </a:graphicData>
        </a:graphic>
      </p:graphicFrame>
      <p:graphicFrame>
        <p:nvGraphicFramePr>
          <p:cNvPr id="178" name="Shape 178"/>
          <p:cNvGraphicFramePr/>
          <p:nvPr/>
        </p:nvGraphicFramePr>
        <p:xfrm>
          <a:off x="3585275" y="1576500"/>
          <a:ext cx="3000000" cy="3000000"/>
        </p:xfrm>
        <a:graphic>
          <a:graphicData uri="http://schemas.openxmlformats.org/drawingml/2006/table">
            <a:tbl>
              <a:tblPr>
                <a:noFill/>
                <a:tableStyleId>{363AACF5-6DB1-494F-8FD1-E534C03F30F6}</a:tableStyleId>
              </a:tblPr>
              <a:tblGrid>
                <a:gridCol w="5380425"/>
              </a:tblGrid>
              <a:tr h="551200">
                <a:tc>
                  <a:txBody>
                    <a:bodyPr>
                      <a:noAutofit/>
                    </a:bodyPr>
                    <a:lstStyle/>
                    <a:p>
                      <a:pPr lvl="0">
                        <a:spcBef>
                          <a:spcPts val="0"/>
                        </a:spcBef>
                        <a:buNone/>
                      </a:pPr>
                      <a:r>
                        <a:rPr lang="en-GB" sz="1600">
                          <a:solidFill>
                            <a:schemeClr val="dk1"/>
                          </a:solidFill>
                        </a:rPr>
                        <a:t>Do you agree that more Syrian refugees should be settled in the UK?</a:t>
                      </a:r>
                    </a:p>
                  </a:txBody>
                  <a:tcPr marT="91425" marB="91425" marR="91425" marL="91425">
                    <a:solidFill>
                      <a:srgbClr val="FFE599"/>
                    </a:solidFill>
                  </a:tcPr>
                </a:tc>
              </a:tr>
              <a:tr h="551200">
                <a:tc>
                  <a:txBody>
                    <a:bodyPr>
                      <a:noAutofit/>
                    </a:bodyPr>
                    <a:lstStyle/>
                    <a:p>
                      <a:pPr lvl="0">
                        <a:spcBef>
                          <a:spcPts val="0"/>
                        </a:spcBef>
                        <a:buNone/>
                      </a:pPr>
                      <a:r>
                        <a:rPr lang="en-GB"/>
                        <a:t>Strongly Agree ⏭  Agree ⏭  Disagree ⏭  Strongly Disagree ⏭</a:t>
                      </a:r>
                    </a:p>
                  </a:txBody>
                  <a:tcPr marT="91425" marB="91425" marR="91425" marL="91425">
                    <a:solidFill>
                      <a:srgbClr val="FFE599"/>
                    </a:solidFill>
                  </a:tcPr>
                </a:tc>
              </a:tr>
            </a:tbl>
          </a:graphicData>
        </a:graphic>
      </p:graphicFrame>
      <p:graphicFrame>
        <p:nvGraphicFramePr>
          <p:cNvPr id="179" name="Shape 179"/>
          <p:cNvGraphicFramePr/>
          <p:nvPr/>
        </p:nvGraphicFramePr>
        <p:xfrm>
          <a:off x="3569075" y="2805850"/>
          <a:ext cx="3000000" cy="3000000"/>
        </p:xfrm>
        <a:graphic>
          <a:graphicData uri="http://schemas.openxmlformats.org/drawingml/2006/table">
            <a:tbl>
              <a:tblPr>
                <a:noFill/>
                <a:tableStyleId>{363AACF5-6DB1-494F-8FD1-E534C03F30F6}</a:tableStyleId>
              </a:tblPr>
              <a:tblGrid>
                <a:gridCol w="5396625"/>
              </a:tblGrid>
              <a:tr h="616025">
                <a:tc>
                  <a:txBody>
                    <a:bodyPr>
                      <a:noAutofit/>
                    </a:bodyPr>
                    <a:lstStyle/>
                    <a:p>
                      <a:pPr lvl="0">
                        <a:spcBef>
                          <a:spcPts val="0"/>
                        </a:spcBef>
                        <a:buNone/>
                      </a:pPr>
                      <a:r>
                        <a:rPr lang="en-GB"/>
                        <a:t>Which of the following things do you know about the Syrian Refugee Crisis?</a:t>
                      </a:r>
                    </a:p>
                  </a:txBody>
                  <a:tcPr marT="91425" marB="91425" marR="91425" marL="91425">
                    <a:solidFill>
                      <a:srgbClr val="F9CB9C"/>
                    </a:solidFill>
                  </a:tcPr>
                </a:tc>
              </a:tr>
              <a:tr h="616025">
                <a:tc>
                  <a:txBody>
                    <a:bodyPr>
                      <a:noAutofit/>
                    </a:bodyPr>
                    <a:lstStyle/>
                    <a:p>
                      <a:pPr lvl="0">
                        <a:spcBef>
                          <a:spcPts val="0"/>
                        </a:spcBef>
                        <a:buNone/>
                      </a:pPr>
                      <a:r>
                        <a:rPr lang="en-GB" sz="1300"/>
                        <a:t>When it started ⏭  Who started it ⏭  Where refugees currently live ⏭ About the Civil War ⏭ The conditions refugees are living in ⏭</a:t>
                      </a:r>
                    </a:p>
                  </a:txBody>
                  <a:tcPr marT="91425" marB="91425" marR="91425" marL="91425">
                    <a:solidFill>
                      <a:srgbClr val="F9CB9C"/>
                    </a:solidFill>
                  </a:tcPr>
                </a:tc>
              </a:tr>
            </a:tbl>
          </a:graphicData>
        </a:graphic>
      </p:graphicFrame>
      <p:graphicFrame>
        <p:nvGraphicFramePr>
          <p:cNvPr id="180" name="Shape 180"/>
          <p:cNvGraphicFramePr/>
          <p:nvPr/>
        </p:nvGraphicFramePr>
        <p:xfrm>
          <a:off x="3585275" y="4037900"/>
          <a:ext cx="3000000" cy="3000000"/>
        </p:xfrm>
        <a:graphic>
          <a:graphicData uri="http://schemas.openxmlformats.org/drawingml/2006/table">
            <a:tbl>
              <a:tblPr>
                <a:noFill/>
                <a:tableStyleId>{363AACF5-6DB1-494F-8FD1-E534C03F30F6}</a:tableStyleId>
              </a:tblPr>
              <a:tblGrid>
                <a:gridCol w="5375025"/>
              </a:tblGrid>
              <a:tr h="587000">
                <a:tc>
                  <a:txBody>
                    <a:bodyPr>
                      <a:noAutofit/>
                    </a:bodyPr>
                    <a:lstStyle/>
                    <a:p>
                      <a:pPr lvl="0">
                        <a:spcBef>
                          <a:spcPts val="0"/>
                        </a:spcBef>
                        <a:buNone/>
                      </a:pPr>
                      <a:r>
                        <a:rPr lang="en-GB"/>
                        <a:t>What reasons would you give for why refugees should/should not be allowed into the UK?</a:t>
                      </a:r>
                    </a:p>
                  </a:txBody>
                  <a:tcPr marT="91425" marB="91425" marR="91425" marL="91425">
                    <a:solidFill>
                      <a:srgbClr val="EA9999"/>
                    </a:solidFill>
                  </a:tcPr>
                </a:tc>
              </a:tr>
              <a:tr h="474275">
                <a:tc>
                  <a:txBody>
                    <a:bodyPr>
                      <a:noAutofit/>
                    </a:bodyPr>
                    <a:lstStyle/>
                    <a:p>
                      <a:pPr lvl="0">
                        <a:spcBef>
                          <a:spcPts val="0"/>
                        </a:spcBef>
                        <a:buNone/>
                      </a:pPr>
                      <a:r>
                        <a:t/>
                      </a:r>
                      <a:endParaRPr/>
                    </a:p>
                  </a:txBody>
                  <a:tcPr marT="91425" marB="91425" marR="91425" marL="91425">
                    <a:solidFill>
                      <a:srgbClr val="EA9999"/>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4" name="Shape 184"/>
        <p:cNvGrpSpPr/>
        <p:nvPr/>
      </p:nvGrpSpPr>
      <p:grpSpPr>
        <a:xfrm>
          <a:off x="0" y="0"/>
          <a:ext cx="0" cy="0"/>
          <a:chOff x="0" y="0"/>
          <a:chExt cx="0" cy="0"/>
        </a:xfrm>
      </p:grpSpPr>
      <p:sp>
        <p:nvSpPr>
          <p:cNvPr id="185" name="Shape 185"/>
          <p:cNvSpPr txBox="1"/>
          <p:nvPr>
            <p:ph type="title"/>
          </p:nvPr>
        </p:nvSpPr>
        <p:spPr>
          <a:xfrm>
            <a:off x="311700" y="102125"/>
            <a:ext cx="8520600" cy="4641600"/>
          </a:xfrm>
          <a:prstGeom prst="rect">
            <a:avLst/>
          </a:prstGeom>
        </p:spPr>
        <p:txBody>
          <a:bodyPr anchorCtr="0" anchor="t" bIns="91425" lIns="91425" rIns="91425" wrap="square" tIns="91425">
            <a:noAutofit/>
          </a:bodyPr>
          <a:lstStyle/>
          <a:p>
            <a:pPr lvl="0" rtl="0" algn="ctr">
              <a:spcBef>
                <a:spcPts val="0"/>
              </a:spcBef>
              <a:buNone/>
            </a:pPr>
            <a:r>
              <a:rPr b="1" lang="en-GB" sz="2400" u="sng"/>
              <a:t>Surveys</a:t>
            </a:r>
          </a:p>
          <a:p>
            <a:pPr lvl="0" rtl="0" algn="ctr">
              <a:spcBef>
                <a:spcPts val="0"/>
              </a:spcBef>
              <a:buNone/>
            </a:pPr>
            <a:r>
              <a:t/>
            </a:r>
            <a:endParaRPr b="1" sz="2000"/>
          </a:p>
          <a:p>
            <a:pPr indent="-355600" lvl="0" marL="457200" rtl="0">
              <a:spcBef>
                <a:spcPts val="0"/>
              </a:spcBef>
              <a:buSzPct val="100000"/>
              <a:buChar char="●"/>
            </a:pPr>
            <a:r>
              <a:rPr b="1" lang="en-GB" sz="2000"/>
              <a:t>Create your survey of 10 questions. </a:t>
            </a:r>
          </a:p>
          <a:p>
            <a:pPr lvl="0" rtl="0">
              <a:spcBef>
                <a:spcPts val="0"/>
              </a:spcBef>
              <a:buNone/>
            </a:pPr>
            <a:r>
              <a:t/>
            </a:r>
            <a:endParaRPr b="1" sz="2000"/>
          </a:p>
          <a:p>
            <a:pPr indent="-355600" lvl="0" marL="457200" rtl="0">
              <a:spcBef>
                <a:spcPts val="0"/>
              </a:spcBef>
              <a:buSzPct val="100000"/>
              <a:buChar char="●"/>
            </a:pPr>
            <a:r>
              <a:rPr b="1" lang="en-GB" sz="2000"/>
              <a:t>You will be able to visit three classes to ask their opinions. You will need to record their year group only. You will need to have three copies of your survey to record results. (Note: you may want to record how many students you asked were male/female).</a:t>
            </a:r>
          </a:p>
          <a:p>
            <a:pPr lvl="0" rtl="0">
              <a:spcBef>
                <a:spcPts val="0"/>
              </a:spcBef>
              <a:buNone/>
            </a:pPr>
            <a:r>
              <a:t/>
            </a:r>
            <a:endParaRPr b="1" sz="2000"/>
          </a:p>
          <a:p>
            <a:pPr indent="-355600" lvl="0" marL="457200" rtl="0">
              <a:spcBef>
                <a:spcPts val="0"/>
              </a:spcBef>
              <a:buSzPct val="100000"/>
              <a:buChar char="●"/>
            </a:pPr>
            <a:r>
              <a:rPr b="1" lang="en-GB" sz="2000"/>
              <a:t>Visit the classes and tally up responses to your questions. </a:t>
            </a:r>
          </a:p>
          <a:p>
            <a:pPr lvl="0" rtl="0">
              <a:spcBef>
                <a:spcPts val="0"/>
              </a:spcBef>
              <a:buNone/>
            </a:pPr>
            <a:r>
              <a:t/>
            </a:r>
            <a:endParaRPr b="1" sz="2000"/>
          </a:p>
          <a:p>
            <a:pPr indent="-355600" lvl="0" marL="457200" rtl="0">
              <a:spcBef>
                <a:spcPts val="0"/>
              </a:spcBef>
              <a:buSzPct val="100000"/>
              <a:buChar char="●"/>
            </a:pPr>
            <a:r>
              <a:rPr b="1" lang="en-GB" sz="2000"/>
              <a:t>Come back to class and convert your tallies into percentages of students who responded the same way to each of your questions.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9" name="Shape 189"/>
        <p:cNvGrpSpPr/>
        <p:nvPr/>
      </p:nvGrpSpPr>
      <p:grpSpPr>
        <a:xfrm>
          <a:off x="0" y="0"/>
          <a:ext cx="0" cy="0"/>
          <a:chOff x="0" y="0"/>
          <a:chExt cx="0" cy="0"/>
        </a:xfrm>
      </p:grpSpPr>
      <p:sp>
        <p:nvSpPr>
          <p:cNvPr id="190" name="Shape 190"/>
          <p:cNvSpPr txBox="1"/>
          <p:nvPr>
            <p:ph type="title"/>
          </p:nvPr>
        </p:nvSpPr>
        <p:spPr>
          <a:xfrm>
            <a:off x="311700" y="102125"/>
            <a:ext cx="8520600" cy="4641600"/>
          </a:xfrm>
          <a:prstGeom prst="rect">
            <a:avLst/>
          </a:prstGeom>
        </p:spPr>
        <p:txBody>
          <a:bodyPr anchorCtr="0" anchor="t" bIns="91425" lIns="91425" rIns="91425" wrap="square" tIns="91425">
            <a:noAutofit/>
          </a:bodyPr>
          <a:lstStyle/>
          <a:p>
            <a:pPr lvl="0" rtl="0" algn="ctr">
              <a:spcBef>
                <a:spcPts val="0"/>
              </a:spcBef>
              <a:buNone/>
            </a:pPr>
            <a:r>
              <a:rPr b="1" lang="en-GB" sz="2400" u="sng"/>
              <a:t>Surveys: Analysing Your Results</a:t>
            </a:r>
          </a:p>
          <a:p>
            <a:pPr lvl="0" rtl="0" algn="ctr">
              <a:spcBef>
                <a:spcPts val="0"/>
              </a:spcBef>
              <a:buNone/>
            </a:pPr>
            <a:r>
              <a:t/>
            </a:r>
            <a:endParaRPr b="1" sz="2000"/>
          </a:p>
          <a:p>
            <a:pPr lvl="0" rtl="0">
              <a:spcBef>
                <a:spcPts val="0"/>
              </a:spcBef>
              <a:buNone/>
            </a:pPr>
            <a:r>
              <a:rPr b="1" lang="en-GB" sz="2000"/>
              <a:t>Now you need to look at what the results mean. </a:t>
            </a:r>
          </a:p>
          <a:p>
            <a:pPr lvl="0" rtl="0">
              <a:spcBef>
                <a:spcPts val="0"/>
              </a:spcBef>
              <a:buNone/>
            </a:pPr>
            <a:r>
              <a:t/>
            </a:r>
            <a:endParaRPr b="1" sz="2000"/>
          </a:p>
          <a:p>
            <a:pPr lvl="0" rtl="0">
              <a:spcBef>
                <a:spcPts val="0"/>
              </a:spcBef>
              <a:buNone/>
            </a:pPr>
            <a:r>
              <a:rPr b="1" lang="en-GB" sz="2000"/>
              <a:t>Example: </a:t>
            </a:r>
          </a:p>
          <a:p>
            <a:pPr lvl="0" rtl="0">
              <a:spcBef>
                <a:spcPts val="0"/>
              </a:spcBef>
              <a:buNone/>
            </a:pPr>
            <a:r>
              <a:rPr b="1" lang="en-GB" sz="2000"/>
              <a:t>You asked the question “Do you agree that more Syrian refugees need to be settled in the UK?”</a:t>
            </a:r>
          </a:p>
          <a:p>
            <a:pPr lvl="0" rtl="0">
              <a:spcBef>
                <a:spcPts val="0"/>
              </a:spcBef>
              <a:buNone/>
            </a:pPr>
            <a:r>
              <a:rPr b="1" lang="en-GB" sz="2000"/>
              <a:t>Of the 80 students you asked, 4 (5%) strongly agreed, 12 (15%) agreed, 6 (7.5%) strongly disagreed, and 58 (72.5%) disagreed. </a:t>
            </a:r>
          </a:p>
          <a:p>
            <a:pPr lvl="0" rtl="0">
              <a:spcBef>
                <a:spcPts val="0"/>
              </a:spcBef>
              <a:buNone/>
            </a:pPr>
            <a:r>
              <a:t/>
            </a:r>
            <a:endParaRPr b="1" sz="2000"/>
          </a:p>
          <a:p>
            <a:pPr lvl="0" rtl="0">
              <a:spcBef>
                <a:spcPts val="0"/>
              </a:spcBef>
              <a:buNone/>
            </a:pPr>
            <a:r>
              <a:rPr i="1" lang="en-GB" sz="2000"/>
              <a:t>What does this data show you?</a:t>
            </a:r>
          </a:p>
          <a:p>
            <a:pPr lvl="0" rtl="0">
              <a:spcBef>
                <a:spcPts val="0"/>
              </a:spcBef>
              <a:buNone/>
            </a:pPr>
            <a:r>
              <a:rPr i="1" lang="en-GB" sz="2000"/>
              <a:t>How do most students feel about this questions?</a:t>
            </a:r>
          </a:p>
          <a:p>
            <a:pPr lvl="0" rtl="0">
              <a:spcBef>
                <a:spcPts val="0"/>
              </a:spcBef>
              <a:buNone/>
            </a:pPr>
            <a:r>
              <a:rPr i="1" lang="en-GB" sz="2000"/>
              <a:t>Did you discover reasons for why they felt this way?</a:t>
            </a:r>
          </a:p>
          <a:p>
            <a:pPr lvl="0" rtl="0">
              <a:spcBef>
                <a:spcPts val="0"/>
              </a:spcBef>
              <a:buNone/>
            </a:pPr>
            <a:r>
              <a:rPr i="1" lang="en-GB" sz="2000"/>
              <a:t>What could be done to challenge their opinions or help them become more informed?</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4" name="Shape 194"/>
        <p:cNvGrpSpPr/>
        <p:nvPr/>
      </p:nvGrpSpPr>
      <p:grpSpPr>
        <a:xfrm>
          <a:off x="0" y="0"/>
          <a:ext cx="0" cy="0"/>
          <a:chOff x="0" y="0"/>
          <a:chExt cx="0" cy="0"/>
        </a:xfrm>
      </p:grpSpPr>
      <p:sp>
        <p:nvSpPr>
          <p:cNvPr id="195" name="Shape 195"/>
          <p:cNvSpPr txBox="1"/>
          <p:nvPr>
            <p:ph type="title"/>
          </p:nvPr>
        </p:nvSpPr>
        <p:spPr>
          <a:xfrm>
            <a:off x="311700" y="51175"/>
            <a:ext cx="8520600" cy="572700"/>
          </a:xfrm>
          <a:prstGeom prst="rect">
            <a:avLst/>
          </a:prstGeom>
        </p:spPr>
        <p:txBody>
          <a:bodyPr anchorCtr="0" anchor="t" bIns="91425" lIns="91425" rIns="91425" wrap="square" tIns="91425">
            <a:noAutofit/>
          </a:bodyPr>
          <a:lstStyle/>
          <a:p>
            <a:pPr lvl="0" rtl="0" algn="ctr">
              <a:spcBef>
                <a:spcPts val="0"/>
              </a:spcBef>
              <a:buNone/>
            </a:pPr>
            <a:r>
              <a:rPr b="1" lang="en-GB"/>
              <a:t>Report</a:t>
            </a:r>
            <a:r>
              <a:rPr b="1" lang="en-GB"/>
              <a:t>: Don’t forget to use sub-headings</a:t>
            </a:r>
          </a:p>
        </p:txBody>
      </p:sp>
      <p:sp>
        <p:nvSpPr>
          <p:cNvPr id="196" name="Shape 196"/>
          <p:cNvSpPr txBox="1"/>
          <p:nvPr>
            <p:ph idx="1" type="body"/>
          </p:nvPr>
        </p:nvSpPr>
        <p:spPr>
          <a:xfrm>
            <a:off x="311700" y="805350"/>
            <a:ext cx="8520600" cy="4230900"/>
          </a:xfrm>
          <a:prstGeom prst="rect">
            <a:avLst/>
          </a:prstGeom>
        </p:spPr>
        <p:txBody>
          <a:bodyPr anchorCtr="0" anchor="t" bIns="91425" lIns="91425" rIns="91425" wrap="square" tIns="91425">
            <a:noAutofit/>
          </a:bodyPr>
          <a:lstStyle/>
          <a:p>
            <a:pPr lvl="0">
              <a:spcBef>
                <a:spcPts val="0"/>
              </a:spcBef>
              <a:buNone/>
            </a:pPr>
            <a:r>
              <a:rPr b="1" lang="en-GB" sz="2000">
                <a:solidFill>
                  <a:srgbClr val="000000"/>
                </a:solidFill>
              </a:rPr>
              <a:t>Introduction</a:t>
            </a:r>
            <a:r>
              <a:rPr lang="en-GB" sz="2000">
                <a:solidFill>
                  <a:srgbClr val="000000"/>
                </a:solidFill>
              </a:rPr>
              <a:t>: state what the report is about and who it was written for (who is the intended audience?), also explain what the recommendations will be in summary form </a:t>
            </a:r>
          </a:p>
          <a:p>
            <a:pPr lvl="0" rtl="0">
              <a:spcBef>
                <a:spcPts val="0"/>
              </a:spcBef>
              <a:buNone/>
            </a:pPr>
            <a:r>
              <a:rPr b="1" lang="en-GB" sz="2000">
                <a:solidFill>
                  <a:srgbClr val="000000"/>
                </a:solidFill>
              </a:rPr>
              <a:t>Findings: </a:t>
            </a:r>
            <a:r>
              <a:rPr lang="en-GB" sz="2000">
                <a:solidFill>
                  <a:srgbClr val="000000"/>
                </a:solidFill>
              </a:rPr>
              <a:t>This is where you report what you learnt from your survey - what patterns or interesting results were there?</a:t>
            </a:r>
          </a:p>
          <a:p>
            <a:pPr lvl="0" rtl="0">
              <a:spcBef>
                <a:spcPts val="0"/>
              </a:spcBef>
              <a:buNone/>
            </a:pPr>
            <a:r>
              <a:rPr b="1" lang="en-GB" sz="2000">
                <a:solidFill>
                  <a:srgbClr val="000000"/>
                </a:solidFill>
              </a:rPr>
              <a:t>Conclusions: </a:t>
            </a:r>
            <a:r>
              <a:rPr lang="en-GB" sz="2000">
                <a:solidFill>
                  <a:srgbClr val="000000"/>
                </a:solidFill>
              </a:rPr>
              <a:t>What does the information tell you about the attitudes of young people in Wilmington Academy towards the Syrian Refugee Crisis?</a:t>
            </a:r>
          </a:p>
          <a:p>
            <a:pPr lvl="0" rtl="0">
              <a:spcBef>
                <a:spcPts val="0"/>
              </a:spcBef>
              <a:buNone/>
            </a:pPr>
            <a:r>
              <a:rPr b="1" lang="en-GB" sz="2000">
                <a:solidFill>
                  <a:srgbClr val="000000"/>
                </a:solidFill>
              </a:rPr>
              <a:t>Recommendations: </a:t>
            </a:r>
            <a:r>
              <a:rPr lang="en-GB" sz="2000">
                <a:solidFill>
                  <a:srgbClr val="000000"/>
                </a:solidFill>
              </a:rPr>
              <a:t>To address what you discovered in your survey, what are you going to recommend the school does?</a:t>
            </a:r>
          </a:p>
          <a:p>
            <a:pPr lvl="0" rtl="0">
              <a:spcBef>
                <a:spcPts val="0"/>
              </a:spcBef>
              <a:buNone/>
            </a:pPr>
            <a:r>
              <a:t/>
            </a:r>
            <a:endParaRPr sz="20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00" name="Shape 200"/>
        <p:cNvGrpSpPr/>
        <p:nvPr/>
      </p:nvGrpSpPr>
      <p:grpSpPr>
        <a:xfrm>
          <a:off x="0" y="0"/>
          <a:ext cx="0" cy="0"/>
          <a:chOff x="0" y="0"/>
          <a:chExt cx="0" cy="0"/>
        </a:xfrm>
      </p:grpSpPr>
      <p:sp>
        <p:nvSpPr>
          <p:cNvPr id="201" name="Shape 201"/>
          <p:cNvSpPr txBox="1"/>
          <p:nvPr>
            <p:ph type="title"/>
          </p:nvPr>
        </p:nvSpPr>
        <p:spPr>
          <a:xfrm>
            <a:off x="311700" y="145000"/>
            <a:ext cx="8520600" cy="572700"/>
          </a:xfrm>
          <a:prstGeom prst="rect">
            <a:avLst/>
          </a:prstGeom>
        </p:spPr>
        <p:txBody>
          <a:bodyPr anchorCtr="0" anchor="t" bIns="91425" lIns="91425" rIns="91425" wrap="square" tIns="91425">
            <a:noAutofit/>
          </a:bodyPr>
          <a:lstStyle/>
          <a:p>
            <a:pPr lvl="0" rtl="0">
              <a:spcBef>
                <a:spcPts val="0"/>
              </a:spcBef>
              <a:buNone/>
            </a:pPr>
            <a:r>
              <a:rPr lang="en-GB" u="sng"/>
              <a:t>Peer Assessment</a:t>
            </a:r>
          </a:p>
        </p:txBody>
      </p:sp>
      <p:sp>
        <p:nvSpPr>
          <p:cNvPr id="202" name="Shape 202"/>
          <p:cNvSpPr txBox="1"/>
          <p:nvPr>
            <p:ph idx="1" type="body"/>
          </p:nvPr>
        </p:nvSpPr>
        <p:spPr>
          <a:xfrm>
            <a:off x="311700" y="717700"/>
            <a:ext cx="57669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Swap your book with a partner and peer assess their work in purple pen. You should mark for: </a:t>
            </a:r>
          </a:p>
          <a:p>
            <a:pPr indent="-355600" lvl="0" marL="457200" rtl="0">
              <a:spcBef>
                <a:spcPts val="0"/>
              </a:spcBef>
              <a:spcAft>
                <a:spcPts val="0"/>
              </a:spcAft>
              <a:buClr>
                <a:srgbClr val="000000"/>
              </a:buClr>
              <a:buSzPct val="100000"/>
            </a:pPr>
            <a:r>
              <a:rPr lang="en-GB" sz="2000">
                <a:solidFill>
                  <a:srgbClr val="000000"/>
                </a:solidFill>
              </a:rPr>
              <a:t>Correct capital letter use (C)</a:t>
            </a:r>
          </a:p>
          <a:p>
            <a:pPr indent="-355600" lvl="0" marL="457200" rtl="0">
              <a:spcBef>
                <a:spcPts val="0"/>
              </a:spcBef>
              <a:spcAft>
                <a:spcPts val="0"/>
              </a:spcAft>
              <a:buClr>
                <a:srgbClr val="000000"/>
              </a:buClr>
              <a:buSzPct val="100000"/>
            </a:pPr>
            <a:r>
              <a:rPr lang="en-GB" sz="2000">
                <a:solidFill>
                  <a:srgbClr val="000000"/>
                </a:solidFill>
              </a:rPr>
              <a:t>Use of correct sentence structure (NS)</a:t>
            </a:r>
          </a:p>
          <a:p>
            <a:pPr indent="-355600" lvl="0" marL="457200" rtl="0">
              <a:spcBef>
                <a:spcPts val="0"/>
              </a:spcBef>
              <a:spcAft>
                <a:spcPts val="0"/>
              </a:spcAft>
              <a:buClr>
                <a:srgbClr val="000000"/>
              </a:buClr>
              <a:buSzPct val="100000"/>
            </a:pPr>
            <a:r>
              <a:rPr lang="en-GB" sz="2000">
                <a:solidFill>
                  <a:srgbClr val="000000"/>
                </a:solidFill>
              </a:rPr>
              <a:t>Correct apostrophe use (p)</a:t>
            </a:r>
          </a:p>
          <a:p>
            <a:pPr indent="-355600" lvl="0" marL="457200" rtl="0">
              <a:spcBef>
                <a:spcPts val="0"/>
              </a:spcBef>
              <a:spcAft>
                <a:spcPts val="0"/>
              </a:spcAft>
              <a:buClr>
                <a:srgbClr val="000000"/>
              </a:buClr>
              <a:buSzPct val="100000"/>
            </a:pPr>
            <a:r>
              <a:rPr lang="en-GB" sz="2000">
                <a:solidFill>
                  <a:srgbClr val="000000"/>
                </a:solidFill>
              </a:rPr>
              <a:t>Written in 3rd Person </a:t>
            </a:r>
          </a:p>
          <a:p>
            <a:pPr indent="-355600" lvl="0" marL="457200" rtl="0">
              <a:spcBef>
                <a:spcPts val="0"/>
              </a:spcBef>
              <a:spcAft>
                <a:spcPts val="0"/>
              </a:spcAft>
              <a:buClr>
                <a:srgbClr val="000000"/>
              </a:buClr>
              <a:buSzPct val="100000"/>
            </a:pPr>
            <a:r>
              <a:rPr lang="en-GB" sz="2000">
                <a:solidFill>
                  <a:srgbClr val="000000"/>
                </a:solidFill>
              </a:rPr>
              <a:t>Written in a formal style</a:t>
            </a:r>
          </a:p>
          <a:p>
            <a:pPr indent="-355600" lvl="0" marL="457200" rtl="0">
              <a:spcBef>
                <a:spcPts val="0"/>
              </a:spcBef>
              <a:spcAft>
                <a:spcPts val="0"/>
              </a:spcAft>
              <a:buClr>
                <a:srgbClr val="000000"/>
              </a:buClr>
              <a:buSzPct val="100000"/>
            </a:pPr>
            <a:r>
              <a:rPr lang="en-GB" sz="2000">
                <a:solidFill>
                  <a:srgbClr val="000000"/>
                </a:solidFill>
              </a:rPr>
              <a:t>Has conclusions and clear recommendations at the end</a:t>
            </a:r>
          </a:p>
          <a:p>
            <a:pPr indent="-355600" lvl="0" marL="457200" rtl="0">
              <a:spcBef>
                <a:spcPts val="0"/>
              </a:spcBef>
              <a:buClr>
                <a:srgbClr val="000000"/>
              </a:buClr>
              <a:buSzPct val="100000"/>
            </a:pPr>
            <a:r>
              <a:rPr lang="en-GB" sz="2000">
                <a:solidFill>
                  <a:srgbClr val="000000"/>
                </a:solidFill>
              </a:rPr>
              <a:t>Is detailed and accurate</a:t>
            </a:r>
          </a:p>
          <a:p>
            <a:pPr lvl="0" rtl="0">
              <a:spcBef>
                <a:spcPts val="0"/>
              </a:spcBef>
              <a:buNone/>
            </a:pPr>
            <a:r>
              <a:rPr b="1" lang="en-GB" sz="2000">
                <a:solidFill>
                  <a:srgbClr val="000000"/>
                </a:solidFill>
              </a:rPr>
              <a:t>Provide a WWW and EBL.</a:t>
            </a:r>
          </a:p>
        </p:txBody>
      </p:sp>
      <p:pic>
        <p:nvPicPr>
          <p:cNvPr id="203" name="Shape 203"/>
          <p:cNvPicPr preferRelativeResize="0"/>
          <p:nvPr/>
        </p:nvPicPr>
        <p:blipFill>
          <a:blip r:embed="rId3">
            <a:alphaModFix/>
          </a:blip>
          <a:stretch>
            <a:fillRect/>
          </a:stretch>
        </p:blipFill>
        <p:spPr>
          <a:xfrm>
            <a:off x="6131799" y="1350825"/>
            <a:ext cx="3012275" cy="2952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07" name="Shape 207"/>
        <p:cNvGrpSpPr/>
        <p:nvPr/>
      </p:nvGrpSpPr>
      <p:grpSpPr>
        <a:xfrm>
          <a:off x="0" y="0"/>
          <a:ext cx="0" cy="0"/>
          <a:chOff x="0" y="0"/>
          <a:chExt cx="0" cy="0"/>
        </a:xfrm>
      </p:grpSpPr>
      <p:pic>
        <p:nvPicPr>
          <p:cNvPr id="208" name="Shape 208"/>
          <p:cNvPicPr preferRelativeResize="0"/>
          <p:nvPr/>
        </p:nvPicPr>
        <p:blipFill>
          <a:blip r:embed="rId3">
            <a:alphaModFix/>
          </a:blip>
          <a:stretch>
            <a:fillRect/>
          </a:stretch>
        </p:blipFill>
        <p:spPr>
          <a:xfrm>
            <a:off x="0" y="0"/>
            <a:ext cx="4330099" cy="5143500"/>
          </a:xfrm>
          <a:prstGeom prst="rect">
            <a:avLst/>
          </a:prstGeom>
          <a:noFill/>
          <a:ln>
            <a:noFill/>
          </a:ln>
        </p:spPr>
      </p:pic>
      <p:sp>
        <p:nvSpPr>
          <p:cNvPr id="209" name="Shape 209"/>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rtl="0">
              <a:spcBef>
                <a:spcPts val="0"/>
              </a:spcBef>
              <a:buNone/>
            </a:pPr>
            <a:r>
              <a:rPr lang="en-GB" sz="3000"/>
              <a:t>What did you improve today?</a:t>
            </a:r>
            <a:r>
              <a:rPr lang="en-GB" sz="3000"/>
              <a:t> </a:t>
            </a:r>
          </a:p>
          <a:p>
            <a:pPr lvl="0">
              <a:spcBef>
                <a:spcPts val="0"/>
              </a:spcBef>
              <a:buClr>
                <a:schemeClr val="dk1"/>
              </a:buClr>
              <a:buSzPct val="36666"/>
              <a:buFont typeface="Arial"/>
              <a:buNone/>
            </a:pPr>
            <a:r>
              <a:rPr i="1" lang="en-GB" sz="3000">
                <a:solidFill>
                  <a:schemeClr val="dk1"/>
                </a:solidFill>
              </a:rPr>
              <a:t>Communication Skills</a:t>
            </a:r>
          </a:p>
          <a:p>
            <a:pPr lvl="0">
              <a:spcBef>
                <a:spcPts val="0"/>
              </a:spcBef>
              <a:buClr>
                <a:schemeClr val="dk1"/>
              </a:buClr>
              <a:buSzPct val="36666"/>
              <a:buFont typeface="Arial"/>
              <a:buNone/>
            </a:pPr>
            <a:r>
              <a:rPr i="1" lang="en-GB" sz="3000">
                <a:solidFill>
                  <a:schemeClr val="dk1"/>
                </a:solidFill>
              </a:rPr>
              <a:t>Balanced</a:t>
            </a:r>
          </a:p>
          <a:p>
            <a:pPr lvl="0" rtl="0">
              <a:spcBef>
                <a:spcPts val="0"/>
              </a:spcBef>
              <a:buNone/>
            </a:pPr>
            <a:r>
              <a:rPr i="1" lang="en-GB" sz="3000">
                <a:solidFill>
                  <a:schemeClr val="dk1"/>
                </a:solidFill>
              </a:rPr>
              <a:t>Initiative</a:t>
            </a: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